
<file path=[Content_Types].xml><?xml version="1.0" encoding="utf-8"?>
<Types xmlns="http://schemas.openxmlformats.org/package/2006/content-types">
  <Default Extension="jpe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56" r:id="rId2"/>
    <p:sldId id="257" r:id="rId3"/>
    <p:sldId id="296" r:id="rId4"/>
    <p:sldId id="261" r:id="rId5"/>
    <p:sldId id="273" r:id="rId6"/>
    <p:sldId id="262" r:id="rId7"/>
    <p:sldId id="282" r:id="rId8"/>
    <p:sldId id="293" r:id="rId9"/>
    <p:sldId id="263" r:id="rId10"/>
    <p:sldId id="283" r:id="rId11"/>
    <p:sldId id="264" r:id="rId12"/>
    <p:sldId id="294" r:id="rId13"/>
    <p:sldId id="265" r:id="rId14"/>
    <p:sldId id="295" r:id="rId15"/>
    <p:sldId id="300" r:id="rId16"/>
    <p:sldId id="266" r:id="rId17"/>
    <p:sldId id="299" r:id="rId18"/>
    <p:sldId id="297" r:id="rId19"/>
    <p:sldId id="267" r:id="rId20"/>
    <p:sldId id="268" r:id="rId21"/>
    <p:sldId id="287" r:id="rId22"/>
    <p:sldId id="269" r:id="rId23"/>
    <p:sldId id="289" r:id="rId24"/>
    <p:sldId id="270" r:id="rId25"/>
    <p:sldId id="298" r:id="rId26"/>
    <p:sldId id="292" r:id="rId27"/>
    <p:sldId id="271" r:id="rId28"/>
    <p:sldId id="272"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1695"/>
    <a:srgbClr val="171794"/>
    <a:srgbClr val="000B5B"/>
    <a:srgbClr val="010D64"/>
    <a:srgbClr val="E7AF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0330F8-9BAB-43A5-AD93-3416C00BFFDA}" v="1435" dt="2026-03-12T14:53:57.466"/>
    <p1510:client id="{2C3638D2-1BF9-6297-C31D-C10FFCF5D504}" v="9" dt="2026-03-11T19:16:49.604"/>
    <p1510:client id="{8C26F48B-7CC0-3D6A-3A96-F4719CF95633}" v="1" dt="2026-03-12T14:28:18.518"/>
    <p1510:client id="{B097FEE2-23EA-1BF7-477C-EF953F626D81}" v="19" dt="2026-03-12T14:41:31.3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1824" y="102"/>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0D973E-8382-49C5-9F8C-6AD83FA8C1C8}" type="datetimeFigureOut">
              <a:rPr lang="en-US" smtClean="0"/>
              <a:t>3/12/2026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073D90-9126-4425-89A8-214D566E81C5}" type="slidenum">
              <a:rPr lang="en-US" smtClean="0"/>
              <a:t>‹#›</a:t>
            </a:fld>
            <a:endParaRPr lang="en-US"/>
          </a:p>
        </p:txBody>
      </p:sp>
    </p:spTree>
    <p:extLst>
      <p:ext uri="{BB962C8B-B14F-4D97-AF65-F5344CB8AC3E}">
        <p14:creationId xmlns:p14="http://schemas.microsoft.com/office/powerpoint/2010/main" val="3214968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073D90-9126-4425-89A8-214D566E81C5}" type="slidenum">
              <a:rPr lang="en-US" smtClean="0"/>
              <a:t>1</a:t>
            </a:fld>
            <a:endParaRPr lang="en-US"/>
          </a:p>
        </p:txBody>
      </p:sp>
    </p:spTree>
    <p:extLst>
      <p:ext uri="{BB962C8B-B14F-4D97-AF65-F5344CB8AC3E}">
        <p14:creationId xmlns:p14="http://schemas.microsoft.com/office/powerpoint/2010/main" val="14924431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Meg</a:t>
            </a:r>
          </a:p>
        </p:txBody>
      </p:sp>
      <p:sp>
        <p:nvSpPr>
          <p:cNvPr id="4" name="Slide Number Placeholder 3"/>
          <p:cNvSpPr>
            <a:spLocks noGrp="1"/>
          </p:cNvSpPr>
          <p:nvPr>
            <p:ph type="sldNum" sz="quarter" idx="5"/>
          </p:nvPr>
        </p:nvSpPr>
        <p:spPr/>
        <p:txBody>
          <a:bodyPr/>
          <a:lstStyle/>
          <a:p>
            <a:fld id="{AD073D90-9126-4425-89A8-214D566E81C5}" type="slidenum">
              <a:rPr lang="en-US" smtClean="0"/>
              <a:t>20</a:t>
            </a:fld>
            <a:endParaRPr lang="en-US"/>
          </a:p>
        </p:txBody>
      </p:sp>
    </p:spTree>
    <p:extLst>
      <p:ext uri="{BB962C8B-B14F-4D97-AF65-F5344CB8AC3E}">
        <p14:creationId xmlns:p14="http://schemas.microsoft.com/office/powerpoint/2010/main" val="3335948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Rick and Liang</a:t>
            </a:r>
          </a:p>
        </p:txBody>
      </p:sp>
      <p:sp>
        <p:nvSpPr>
          <p:cNvPr id="4" name="Slide Number Placeholder 3"/>
          <p:cNvSpPr>
            <a:spLocks noGrp="1"/>
          </p:cNvSpPr>
          <p:nvPr>
            <p:ph type="sldNum" sz="quarter" idx="5"/>
          </p:nvPr>
        </p:nvSpPr>
        <p:spPr/>
        <p:txBody>
          <a:bodyPr/>
          <a:lstStyle/>
          <a:p>
            <a:fld id="{AD073D90-9126-4425-89A8-214D566E81C5}" type="slidenum">
              <a:rPr lang="en-US" smtClean="0"/>
              <a:t>23</a:t>
            </a:fld>
            <a:endParaRPr lang="en-US"/>
          </a:p>
        </p:txBody>
      </p:sp>
    </p:spTree>
    <p:extLst>
      <p:ext uri="{BB962C8B-B14F-4D97-AF65-F5344CB8AC3E}">
        <p14:creationId xmlns:p14="http://schemas.microsoft.com/office/powerpoint/2010/main" val="26470740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Rick and Liang- elaborate on the WE</a:t>
            </a:r>
          </a:p>
          <a:p>
            <a:r>
              <a:rPr lang="en-US"/>
              <a:t>Meg- at end if forgotten please add it in</a:t>
            </a:r>
          </a:p>
        </p:txBody>
      </p:sp>
      <p:sp>
        <p:nvSpPr>
          <p:cNvPr id="4" name="Slide Number Placeholder 3"/>
          <p:cNvSpPr>
            <a:spLocks noGrp="1"/>
          </p:cNvSpPr>
          <p:nvPr>
            <p:ph type="sldNum" sz="quarter" idx="5"/>
          </p:nvPr>
        </p:nvSpPr>
        <p:spPr/>
        <p:txBody>
          <a:bodyPr/>
          <a:lstStyle/>
          <a:p>
            <a:fld id="{AD073D90-9126-4425-89A8-214D566E81C5}" type="slidenum">
              <a:rPr lang="en-US" smtClean="0"/>
              <a:t>25</a:t>
            </a:fld>
            <a:endParaRPr lang="en-US"/>
          </a:p>
        </p:txBody>
      </p:sp>
    </p:spTree>
    <p:extLst>
      <p:ext uri="{BB962C8B-B14F-4D97-AF65-F5344CB8AC3E}">
        <p14:creationId xmlns:p14="http://schemas.microsoft.com/office/powerpoint/2010/main" val="29145527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Rick and Liang- application process going along with counseling, trying something new- don’t wait until the last minute since some programs have limited size cohorts- helps students determine what they like and what they don’t like</a:t>
            </a:r>
          </a:p>
          <a:p>
            <a:r>
              <a:rPr lang="en-US"/>
              <a:t>Tish- Family programs in spring and fall are great starters</a:t>
            </a:r>
          </a:p>
          <a:p>
            <a:r>
              <a:rPr lang="en-US"/>
              <a:t>Meg- these are rolling and you can apply at any time- remind TVIs our job is to help you</a:t>
            </a:r>
          </a:p>
        </p:txBody>
      </p:sp>
      <p:sp>
        <p:nvSpPr>
          <p:cNvPr id="4" name="Slide Number Placeholder 3"/>
          <p:cNvSpPr>
            <a:spLocks noGrp="1"/>
          </p:cNvSpPr>
          <p:nvPr>
            <p:ph type="sldNum" sz="quarter" idx="5"/>
          </p:nvPr>
        </p:nvSpPr>
        <p:spPr/>
        <p:txBody>
          <a:bodyPr/>
          <a:lstStyle/>
          <a:p>
            <a:fld id="{AD073D90-9126-4425-89A8-214D566E81C5}" type="slidenum">
              <a:rPr lang="en-US" smtClean="0"/>
              <a:t>26</a:t>
            </a:fld>
            <a:endParaRPr lang="en-US"/>
          </a:p>
        </p:txBody>
      </p:sp>
    </p:spTree>
    <p:extLst>
      <p:ext uri="{BB962C8B-B14F-4D97-AF65-F5344CB8AC3E}">
        <p14:creationId xmlns:p14="http://schemas.microsoft.com/office/powerpoint/2010/main" val="14385592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Rick and/or Liang</a:t>
            </a:r>
          </a:p>
        </p:txBody>
      </p:sp>
      <p:sp>
        <p:nvSpPr>
          <p:cNvPr id="4" name="Slide Number Placeholder 3"/>
          <p:cNvSpPr>
            <a:spLocks noGrp="1"/>
          </p:cNvSpPr>
          <p:nvPr>
            <p:ph type="sldNum" sz="quarter" idx="5"/>
          </p:nvPr>
        </p:nvSpPr>
        <p:spPr/>
        <p:txBody>
          <a:bodyPr/>
          <a:lstStyle/>
          <a:p>
            <a:fld id="{AD073D90-9126-4425-89A8-214D566E81C5}" type="slidenum">
              <a:rPr lang="en-US" smtClean="0"/>
              <a:t>27</a:t>
            </a:fld>
            <a:endParaRPr lang="en-US"/>
          </a:p>
        </p:txBody>
      </p:sp>
    </p:spTree>
    <p:extLst>
      <p:ext uri="{BB962C8B-B14F-4D97-AF65-F5344CB8AC3E}">
        <p14:creationId xmlns:p14="http://schemas.microsoft.com/office/powerpoint/2010/main" val="30620294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073D90-9126-4425-89A8-214D566E81C5}" type="slidenum">
              <a:rPr lang="en-US" smtClean="0"/>
              <a:t>28</a:t>
            </a:fld>
            <a:endParaRPr lang="en-US"/>
          </a:p>
        </p:txBody>
      </p:sp>
    </p:spTree>
    <p:extLst>
      <p:ext uri="{BB962C8B-B14F-4D97-AF65-F5344CB8AC3E}">
        <p14:creationId xmlns:p14="http://schemas.microsoft.com/office/powerpoint/2010/main" val="1915492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Rick and Liang</a:t>
            </a:r>
          </a:p>
          <a:p>
            <a:r>
              <a:rPr lang="en-US"/>
              <a:t>Explain 5 services in general terms- Liang PE and Rick VR</a:t>
            </a:r>
          </a:p>
        </p:txBody>
      </p:sp>
      <p:sp>
        <p:nvSpPr>
          <p:cNvPr id="4" name="Slide Number Placeholder 3"/>
          <p:cNvSpPr>
            <a:spLocks noGrp="1"/>
          </p:cNvSpPr>
          <p:nvPr>
            <p:ph type="sldNum" sz="quarter" idx="5"/>
          </p:nvPr>
        </p:nvSpPr>
        <p:spPr/>
        <p:txBody>
          <a:bodyPr/>
          <a:lstStyle/>
          <a:p>
            <a:fld id="{AD073D90-9126-4425-89A8-214D566E81C5}" type="slidenum">
              <a:rPr lang="en-US" smtClean="0"/>
              <a:t>7</a:t>
            </a:fld>
            <a:endParaRPr lang="en-US"/>
          </a:p>
        </p:txBody>
      </p:sp>
    </p:spTree>
    <p:extLst>
      <p:ext uri="{BB962C8B-B14F-4D97-AF65-F5344CB8AC3E}">
        <p14:creationId xmlns:p14="http://schemas.microsoft.com/office/powerpoint/2010/main" val="1449579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Kaleb came to Leap into Linux with no tech experience</a:t>
            </a:r>
          </a:p>
        </p:txBody>
      </p:sp>
      <p:sp>
        <p:nvSpPr>
          <p:cNvPr id="4" name="Slide Number Placeholder 3"/>
          <p:cNvSpPr>
            <a:spLocks noGrp="1"/>
          </p:cNvSpPr>
          <p:nvPr>
            <p:ph type="sldNum" sz="quarter" idx="5"/>
          </p:nvPr>
        </p:nvSpPr>
        <p:spPr/>
        <p:txBody>
          <a:bodyPr/>
          <a:lstStyle/>
          <a:p>
            <a:fld id="{AD073D90-9126-4425-89A8-214D566E81C5}" type="slidenum">
              <a:rPr lang="en-US" smtClean="0"/>
              <a:t>8</a:t>
            </a:fld>
            <a:endParaRPr lang="en-US"/>
          </a:p>
        </p:txBody>
      </p:sp>
    </p:spTree>
    <p:extLst>
      <p:ext uri="{BB962C8B-B14F-4D97-AF65-F5344CB8AC3E}">
        <p14:creationId xmlns:p14="http://schemas.microsoft.com/office/powerpoint/2010/main" val="3633803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Meg, Rick and Liang</a:t>
            </a:r>
          </a:p>
        </p:txBody>
      </p:sp>
      <p:sp>
        <p:nvSpPr>
          <p:cNvPr id="4" name="Slide Number Placeholder 3"/>
          <p:cNvSpPr>
            <a:spLocks noGrp="1"/>
          </p:cNvSpPr>
          <p:nvPr>
            <p:ph type="sldNum" sz="quarter" idx="5"/>
          </p:nvPr>
        </p:nvSpPr>
        <p:spPr/>
        <p:txBody>
          <a:bodyPr/>
          <a:lstStyle/>
          <a:p>
            <a:fld id="{AD073D90-9126-4425-89A8-214D566E81C5}" type="slidenum">
              <a:rPr lang="en-US" smtClean="0"/>
              <a:t>10</a:t>
            </a:fld>
            <a:endParaRPr lang="en-US"/>
          </a:p>
        </p:txBody>
      </p:sp>
    </p:spTree>
    <p:extLst>
      <p:ext uri="{BB962C8B-B14F-4D97-AF65-F5344CB8AC3E}">
        <p14:creationId xmlns:p14="http://schemas.microsoft.com/office/powerpoint/2010/main" val="1249889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Rick and Liang start, then Meg, then Tish</a:t>
            </a:r>
          </a:p>
        </p:txBody>
      </p:sp>
      <p:sp>
        <p:nvSpPr>
          <p:cNvPr id="4" name="Slide Number Placeholder 3"/>
          <p:cNvSpPr>
            <a:spLocks noGrp="1"/>
          </p:cNvSpPr>
          <p:nvPr>
            <p:ph type="sldNum" sz="quarter" idx="5"/>
          </p:nvPr>
        </p:nvSpPr>
        <p:spPr/>
        <p:txBody>
          <a:bodyPr/>
          <a:lstStyle/>
          <a:p>
            <a:fld id="{AD073D90-9126-4425-89A8-214D566E81C5}" type="slidenum">
              <a:rPr lang="en-US" smtClean="0"/>
              <a:t>11</a:t>
            </a:fld>
            <a:endParaRPr lang="en-US"/>
          </a:p>
        </p:txBody>
      </p:sp>
    </p:spTree>
    <p:extLst>
      <p:ext uri="{BB962C8B-B14F-4D97-AF65-F5344CB8AC3E}">
        <p14:creationId xmlns:p14="http://schemas.microsoft.com/office/powerpoint/2010/main" val="312415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Meg</a:t>
            </a:r>
          </a:p>
        </p:txBody>
      </p:sp>
      <p:sp>
        <p:nvSpPr>
          <p:cNvPr id="4" name="Slide Number Placeholder 3"/>
          <p:cNvSpPr>
            <a:spLocks noGrp="1"/>
          </p:cNvSpPr>
          <p:nvPr>
            <p:ph type="sldNum" sz="quarter" idx="5"/>
          </p:nvPr>
        </p:nvSpPr>
        <p:spPr/>
        <p:txBody>
          <a:bodyPr/>
          <a:lstStyle/>
          <a:p>
            <a:fld id="{AD073D90-9126-4425-89A8-214D566E81C5}" type="slidenum">
              <a:rPr lang="en-US" smtClean="0"/>
              <a:t>14</a:t>
            </a:fld>
            <a:endParaRPr lang="en-US"/>
          </a:p>
        </p:txBody>
      </p:sp>
    </p:spTree>
    <p:extLst>
      <p:ext uri="{BB962C8B-B14F-4D97-AF65-F5344CB8AC3E}">
        <p14:creationId xmlns:p14="http://schemas.microsoft.com/office/powerpoint/2010/main" val="2992056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Rick and Liang- variety of programs</a:t>
            </a:r>
          </a:p>
        </p:txBody>
      </p:sp>
      <p:sp>
        <p:nvSpPr>
          <p:cNvPr id="4" name="Slide Number Placeholder 3"/>
          <p:cNvSpPr>
            <a:spLocks noGrp="1"/>
          </p:cNvSpPr>
          <p:nvPr>
            <p:ph type="sldNum" sz="quarter" idx="5"/>
          </p:nvPr>
        </p:nvSpPr>
        <p:spPr/>
        <p:txBody>
          <a:bodyPr/>
          <a:lstStyle/>
          <a:p>
            <a:fld id="{AD073D90-9126-4425-89A8-214D566E81C5}" type="slidenum">
              <a:rPr lang="en-US" smtClean="0"/>
              <a:t>16</a:t>
            </a:fld>
            <a:endParaRPr lang="en-US"/>
          </a:p>
        </p:txBody>
      </p:sp>
    </p:spTree>
    <p:extLst>
      <p:ext uri="{BB962C8B-B14F-4D97-AF65-F5344CB8AC3E}">
        <p14:creationId xmlns:p14="http://schemas.microsoft.com/office/powerpoint/2010/main" val="1464122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Tish</a:t>
            </a:r>
          </a:p>
        </p:txBody>
      </p:sp>
      <p:sp>
        <p:nvSpPr>
          <p:cNvPr id="4" name="Slide Number Placeholder 3"/>
          <p:cNvSpPr>
            <a:spLocks noGrp="1"/>
          </p:cNvSpPr>
          <p:nvPr>
            <p:ph type="sldNum" sz="quarter" idx="5"/>
          </p:nvPr>
        </p:nvSpPr>
        <p:spPr/>
        <p:txBody>
          <a:bodyPr/>
          <a:lstStyle/>
          <a:p>
            <a:fld id="{AD073D90-9126-4425-89A8-214D566E81C5}" type="slidenum">
              <a:rPr lang="en-US" smtClean="0"/>
              <a:t>18</a:t>
            </a:fld>
            <a:endParaRPr lang="en-US"/>
          </a:p>
        </p:txBody>
      </p:sp>
    </p:spTree>
    <p:extLst>
      <p:ext uri="{BB962C8B-B14F-4D97-AF65-F5344CB8AC3E}">
        <p14:creationId xmlns:p14="http://schemas.microsoft.com/office/powerpoint/2010/main" val="3431957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Rick and Liang- Explain what work-based learning is- paid or unpaid working opportunities that can happen during school year or summer</a:t>
            </a:r>
          </a:p>
        </p:txBody>
      </p:sp>
      <p:sp>
        <p:nvSpPr>
          <p:cNvPr id="4" name="Slide Number Placeholder 3"/>
          <p:cNvSpPr>
            <a:spLocks noGrp="1"/>
          </p:cNvSpPr>
          <p:nvPr>
            <p:ph type="sldNum" sz="quarter" idx="5"/>
          </p:nvPr>
        </p:nvSpPr>
        <p:spPr/>
        <p:txBody>
          <a:bodyPr/>
          <a:lstStyle/>
          <a:p>
            <a:fld id="{AD073D90-9126-4425-89A8-214D566E81C5}" type="slidenum">
              <a:rPr lang="en-US" smtClean="0"/>
              <a:t>19</a:t>
            </a:fld>
            <a:endParaRPr lang="en-US"/>
          </a:p>
        </p:txBody>
      </p:sp>
    </p:spTree>
    <p:extLst>
      <p:ext uri="{BB962C8B-B14F-4D97-AF65-F5344CB8AC3E}">
        <p14:creationId xmlns:p14="http://schemas.microsoft.com/office/powerpoint/2010/main" val="38919513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userDrawn="1"/>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rgbClr val="000B5B"/>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E7AF12"/>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solidFill>
              <a:srgbClr val="171794"/>
            </a:solid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rgbClr val="171695"/>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pic>
        <p:nvPicPr>
          <p:cNvPr id="6" name="Picture 5" descr="Department for the Blind and Vision Impaired logo">
            <a:extLst>
              <a:ext uri="{FF2B5EF4-FFF2-40B4-BE49-F238E27FC236}">
                <a16:creationId xmlns:a16="http://schemas.microsoft.com/office/drawing/2014/main" id="{29195985-F351-471E-B8CC-2B810B0552A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68880" y="217544"/>
            <a:ext cx="4206240" cy="128320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Title 6"/>
          <p:cNvSpPr>
            <a:spLocks noGrp="1"/>
          </p:cNvSpPr>
          <p:nvPr>
            <p:ph type="title"/>
          </p:nvPr>
        </p:nvSpPr>
        <p:spPr/>
        <p:txBody>
          <a:bodyPr rtlCol="0"/>
          <a:lstStyle/>
          <a:p>
            <a:r>
              <a:rPr kumimoji="0"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theme" Target="../theme/theme1.xml"/><Relationship Id="rId9"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57200" y="5936924"/>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rgbClr val="010D64"/>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452972" y="5924550"/>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E7AF12"/>
          </a:solidFill>
          <a:ln w="9525" cap="flat" cmpd="sng" algn="ctr">
            <a:solidFill>
              <a:srgbClr val="E7AF12"/>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6042" y="5777132"/>
            <a:ext cx="3402314" cy="1080868"/>
          </a:xfrm>
          <a:prstGeom prst="rtTriangle">
            <a:avLst/>
          </a:prstGeom>
          <a:solidFill>
            <a:srgbClr val="171794"/>
          </a:solidFill>
          <a:ln w="12700" cap="rnd" cmpd="thickThin" algn="ctr">
            <a:solidFill>
              <a:srgbClr val="171794"/>
            </a:solid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9237" y="5773617"/>
            <a:ext cx="3405509" cy="1084383"/>
          </a:xfrm>
          <a:prstGeom prst="line">
            <a:avLst/>
          </a:prstGeom>
          <a:noFill/>
          <a:ln w="12065" cap="flat" cmpd="sng" algn="ctr">
            <a:solidFill>
              <a:srgbClr val="E7AF12"/>
            </a:soli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990600"/>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2286000"/>
            <a:ext cx="8229600" cy="3721291"/>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pic>
        <p:nvPicPr>
          <p:cNvPr id="1026" name="Picture 2" descr="Facebook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91400" y="6394053"/>
            <a:ext cx="384048" cy="38404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99670" y="175685"/>
            <a:ext cx="2131272" cy="650192"/>
          </a:xfrm>
          <a:prstGeom prst="rect">
            <a:avLst/>
          </a:prstGeom>
        </p:spPr>
      </p:pic>
      <p:sp>
        <p:nvSpPr>
          <p:cNvPr id="3" name="TextBox 2"/>
          <p:cNvSpPr txBox="1"/>
          <p:nvPr/>
        </p:nvSpPr>
        <p:spPr>
          <a:xfrm>
            <a:off x="-228600" y="6477000"/>
            <a:ext cx="2483342" cy="369332"/>
          </a:xfrm>
          <a:prstGeom prst="rect">
            <a:avLst/>
          </a:prstGeom>
          <a:noFill/>
        </p:spPr>
        <p:txBody>
          <a:bodyPr wrap="square" rtlCol="0">
            <a:spAutoFit/>
          </a:bodyPr>
          <a:lstStyle/>
          <a:p>
            <a:pPr algn="ctr"/>
            <a:r>
              <a:rPr lang="en-US" b="1">
                <a:solidFill>
                  <a:schemeClr val="bg1"/>
                </a:solidFill>
                <a:latin typeface="High Tower Text" panose="02040502050506030303" pitchFamily="18" charset="0"/>
              </a:rPr>
              <a:t>dbvi.virginia.gov</a:t>
            </a:r>
          </a:p>
        </p:txBody>
      </p:sp>
      <p:pic>
        <p:nvPicPr>
          <p:cNvPr id="4" name="Picture 3" descr="LinkedIn Logo">
            <a:extLst>
              <a:ext uri="{FF2B5EF4-FFF2-40B4-BE49-F238E27FC236}">
                <a16:creationId xmlns:a16="http://schemas.microsoft.com/office/drawing/2014/main" id="{5C19EF5F-A3D2-4FC2-AB85-EEF15A370E05}"/>
              </a:ext>
            </a:extLst>
          </p:cNvPr>
          <p:cNvPicPr>
            <a:picLocks noChangeAspect="1"/>
          </p:cNvPicPr>
          <p:nvPr userDrawn="1"/>
        </p:nvPicPr>
        <p:blipFill>
          <a:blip r:embed="rId7"/>
          <a:stretch>
            <a:fillRect/>
          </a:stretch>
        </p:blipFill>
        <p:spPr>
          <a:xfrm>
            <a:off x="6934200" y="6394053"/>
            <a:ext cx="384048" cy="384048"/>
          </a:xfrm>
          <a:prstGeom prst="rect">
            <a:avLst/>
          </a:prstGeom>
        </p:spPr>
      </p:pic>
      <p:pic>
        <p:nvPicPr>
          <p:cNvPr id="6" name="Picture 5" descr="YouTube Logo">
            <a:extLst>
              <a:ext uri="{FF2B5EF4-FFF2-40B4-BE49-F238E27FC236}">
                <a16:creationId xmlns:a16="http://schemas.microsoft.com/office/drawing/2014/main" id="{6F7ABF8F-ED27-4AE8-8EBF-21758DC6B120}"/>
              </a:ext>
            </a:extLst>
          </p:cNvPr>
          <p:cNvPicPr>
            <a:picLocks noChangeAspect="1"/>
          </p:cNvPicPr>
          <p:nvPr userDrawn="1"/>
        </p:nvPicPr>
        <p:blipFill rotWithShape="1">
          <a:blip r:embed="rId8"/>
          <a:srcRect l="18332" t="16249" r="18334" b="16250"/>
          <a:stretch/>
        </p:blipFill>
        <p:spPr>
          <a:xfrm>
            <a:off x="7848600" y="6394053"/>
            <a:ext cx="540512" cy="384048"/>
          </a:xfrm>
          <a:prstGeom prst="rect">
            <a:avLst/>
          </a:prstGeom>
        </p:spPr>
      </p:pic>
      <p:pic>
        <p:nvPicPr>
          <p:cNvPr id="7" name="Picture 6" descr="Instagram Logo">
            <a:extLst>
              <a:ext uri="{FF2B5EF4-FFF2-40B4-BE49-F238E27FC236}">
                <a16:creationId xmlns:a16="http://schemas.microsoft.com/office/drawing/2014/main" id="{AF978D78-5535-4EFD-B4C7-116CFAD2CC3D}"/>
              </a:ext>
            </a:extLst>
          </p:cNvPr>
          <p:cNvPicPr>
            <a:picLocks noChangeAspect="1"/>
          </p:cNvPicPr>
          <p:nvPr userDrawn="1"/>
        </p:nvPicPr>
        <p:blipFill rotWithShape="1">
          <a:blip r:embed="rId9"/>
          <a:srcRect l="24167" t="4075" r="24167" b="4073"/>
          <a:stretch/>
        </p:blipFill>
        <p:spPr>
          <a:xfrm>
            <a:off x="8462264" y="6394053"/>
            <a:ext cx="384044" cy="384048"/>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2.mov"/><Relationship Id="rId1" Type="http://schemas.openxmlformats.org/officeDocument/2006/relationships/video" Target="NULL" TargetMode="Externa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video" Target="https://covgov-my.sharepoint.com/:v:/r/personal/ashley_west_dbvi_virginia_gov/Documents/Attachments/IMG_1910.mov?csf=1&amp;web=1&amp;e=69h0cE&amp;nav=eyJyZWZlcnJhbEluZm8iOnsicmVmZXJyYWxBcHAiOiJTdHJlYW1XZWJBcHAiLCJyZWZlcnJhbFZpZXciOiJTaGFyZURpYWxvZy1MaW5rIiwicmVmZXJyYWxBcHBQbGF0Zm9ybSI6IldlYiIsInJlZmVycmFsTW9kZSI6InZpZXcifX0="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video" Target="https://www.youtube.com/embed/kQRtJIOX0rA?list=PLwsqnBw28gUOsh2qe8QKxqmTCJm3CCzW6"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mailto:Tish.Harris@dbvi.virginia.gov"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mailto:Liang.Liao@dbvi.virginia.gov" TargetMode="External"/><Relationship Id="rId5" Type="http://schemas.openxmlformats.org/officeDocument/2006/relationships/hyperlink" Target="mailto:Rick.Bradley@dbvi.virginia.gov" TargetMode="External"/><Relationship Id="rId4" Type="http://schemas.openxmlformats.org/officeDocument/2006/relationships/hyperlink" Target="mailto:Meg.Walker@dbvi.virginia.gov"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video" Target="https://www.youtube.com/embed/R_rKBVPZUcI?start=682&amp;feature=oembed" TargetMode="Externa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a:t>Have Questions?  </a:t>
            </a:r>
            <a:br>
              <a:rPr lang="en-US"/>
            </a:br>
            <a:r>
              <a:rPr lang="en-US"/>
              <a:t>We have answers! </a:t>
            </a:r>
          </a:p>
        </p:txBody>
      </p:sp>
      <p:sp>
        <p:nvSpPr>
          <p:cNvPr id="3" name="Subtitle 2"/>
          <p:cNvSpPr>
            <a:spLocks noGrp="1"/>
          </p:cNvSpPr>
          <p:nvPr>
            <p:ph type="subTitle" idx="1"/>
          </p:nvPr>
        </p:nvSpPr>
        <p:spPr/>
        <p:txBody>
          <a:bodyPr>
            <a:normAutofit/>
          </a:bodyPr>
          <a:lstStyle/>
          <a:p>
            <a:pPr algn="ctr"/>
            <a:r>
              <a:rPr lang="en-US"/>
              <a:t>Tish Harris   Liang Liao</a:t>
            </a:r>
          </a:p>
          <a:p>
            <a:pPr algn="ctr"/>
            <a:r>
              <a:rPr lang="en-US"/>
              <a:t>Meg Walker     Rick Bradley</a:t>
            </a:r>
          </a:p>
          <a:p>
            <a:endParaRPr lang="en-US"/>
          </a:p>
        </p:txBody>
      </p:sp>
    </p:spTree>
    <p:extLst>
      <p:ext uri="{BB962C8B-B14F-4D97-AF65-F5344CB8AC3E}">
        <p14:creationId xmlns:p14="http://schemas.microsoft.com/office/powerpoint/2010/main" val="9093811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153E7-A596-8BCC-6370-3C31FA1C107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F11E39-878C-2E61-36BF-205A04960829}"/>
              </a:ext>
            </a:extLst>
          </p:cNvPr>
          <p:cNvSpPr>
            <a:spLocks noGrp="1"/>
          </p:cNvSpPr>
          <p:nvPr>
            <p:ph idx="1"/>
          </p:nvPr>
        </p:nvSpPr>
        <p:spPr>
          <a:xfrm>
            <a:off x="457200" y="1197864"/>
            <a:ext cx="8229600" cy="4809427"/>
          </a:xfrm>
        </p:spPr>
        <p:txBody>
          <a:bodyPr>
            <a:normAutofit/>
          </a:bodyPr>
          <a:lstStyle/>
          <a:p>
            <a:r>
              <a:rPr lang="en-US"/>
              <a:t>Student programs vary</a:t>
            </a:r>
          </a:p>
          <a:p>
            <a:r>
              <a:rPr lang="en-US"/>
              <a:t>O&amp;M-assess current skill level individually – separate from school O&amp;M</a:t>
            </a:r>
          </a:p>
          <a:p>
            <a:pPr lvl="1"/>
            <a:r>
              <a:rPr lang="en-US"/>
              <a:t>On campus skills</a:t>
            </a:r>
          </a:p>
          <a:p>
            <a:r>
              <a:rPr lang="en-US"/>
              <a:t>VRC role=Under VR look at </a:t>
            </a:r>
          </a:p>
          <a:p>
            <a:pPr lvl="1"/>
            <a:r>
              <a:rPr lang="en-US"/>
              <a:t>Job readiness- Exploration, identify skills needed for success and help develop them, identify careers of interest</a:t>
            </a:r>
          </a:p>
          <a:p>
            <a:pPr lvl="1"/>
            <a:r>
              <a:rPr lang="en-US"/>
              <a:t>Look at technology- AT assessment close to graduation</a:t>
            </a:r>
          </a:p>
          <a:p>
            <a:endParaRPr lang="en-US"/>
          </a:p>
          <a:p>
            <a:pPr lvl="1"/>
            <a:endParaRPr lang="en-US"/>
          </a:p>
        </p:txBody>
      </p:sp>
    </p:spTree>
    <p:extLst>
      <p:ext uri="{BB962C8B-B14F-4D97-AF65-F5344CB8AC3E}">
        <p14:creationId xmlns:p14="http://schemas.microsoft.com/office/powerpoint/2010/main" val="27520252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AE5BC-5C2C-AB91-3433-0CE7B882917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DADDF0F-8D7B-07AA-2248-EFE334051135}"/>
              </a:ext>
            </a:extLst>
          </p:cNvPr>
          <p:cNvSpPr>
            <a:spLocks noGrp="1"/>
          </p:cNvSpPr>
          <p:nvPr>
            <p:ph idx="1"/>
          </p:nvPr>
        </p:nvSpPr>
        <p:spPr>
          <a:xfrm>
            <a:off x="457200" y="1143000"/>
            <a:ext cx="8229600" cy="4864291"/>
          </a:xfrm>
        </p:spPr>
        <p:txBody>
          <a:bodyPr/>
          <a:lstStyle/>
          <a:p>
            <a:pPr marL="109728" indent="0">
              <a:buNone/>
            </a:pPr>
            <a:r>
              <a:rPr lang="en-US"/>
              <a:t>What job-readiness skills do you expect students to have learned in school before they meet you? </a:t>
            </a:r>
          </a:p>
          <a:p>
            <a:pPr marL="109728" indent="0">
              <a:buNone/>
            </a:pPr>
            <a:endParaRPr lang="en-US" sz="1200"/>
          </a:p>
          <a:p>
            <a:pPr marL="109728" indent="0">
              <a:buNone/>
            </a:pPr>
            <a:r>
              <a:rPr lang="en-US"/>
              <a:t>VRCs- we teach these-many students don’t start with these</a:t>
            </a:r>
          </a:p>
          <a:p>
            <a:pPr marL="109728" indent="0">
              <a:buNone/>
            </a:pPr>
            <a:r>
              <a:rPr lang="en-US"/>
              <a:t>O&amp;M-can be taught at any age</a:t>
            </a:r>
          </a:p>
          <a:p>
            <a:pPr marL="109728" indent="0">
              <a:buNone/>
            </a:pPr>
            <a:endParaRPr lang="en-US"/>
          </a:p>
          <a:p>
            <a:pPr marL="109728" indent="0">
              <a:buNone/>
            </a:pPr>
            <a:r>
              <a:rPr lang="en-US"/>
              <a:t>Student team- this is our specialty- these are embedded into EVERY program</a:t>
            </a:r>
          </a:p>
          <a:p>
            <a:pPr marL="109728" indent="0">
              <a:buNone/>
            </a:pPr>
            <a:endParaRPr lang="en-US"/>
          </a:p>
          <a:p>
            <a:pPr marL="109728" indent="0">
              <a:buNone/>
            </a:pPr>
            <a:endParaRPr lang="en-US"/>
          </a:p>
        </p:txBody>
      </p:sp>
      <p:sp>
        <p:nvSpPr>
          <p:cNvPr id="3" name="Title 2">
            <a:extLst>
              <a:ext uri="{FF2B5EF4-FFF2-40B4-BE49-F238E27FC236}">
                <a16:creationId xmlns:a16="http://schemas.microsoft.com/office/drawing/2014/main" id="{34A43CA4-279E-FC13-6918-87C87CC0E0F0}"/>
              </a:ext>
            </a:extLst>
          </p:cNvPr>
          <p:cNvSpPr>
            <a:spLocks noGrp="1"/>
          </p:cNvSpPr>
          <p:nvPr>
            <p:ph type="title"/>
          </p:nvPr>
        </p:nvSpPr>
        <p:spPr>
          <a:xfrm>
            <a:off x="468702" y="-76200"/>
            <a:ext cx="8229600" cy="1143000"/>
          </a:xfrm>
        </p:spPr>
        <p:txBody>
          <a:bodyPr/>
          <a:lstStyle/>
          <a:p>
            <a:pPr algn="ctr"/>
            <a:r>
              <a:rPr lang="en-US"/>
              <a:t>Question 4</a:t>
            </a:r>
          </a:p>
        </p:txBody>
      </p:sp>
    </p:spTree>
    <p:extLst>
      <p:ext uri="{BB962C8B-B14F-4D97-AF65-F5344CB8AC3E}">
        <p14:creationId xmlns:p14="http://schemas.microsoft.com/office/powerpoint/2010/main" val="30602203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G_1897" descr="Man sitting on a stool with hat and coat on">
            <a:hlinkClick r:id="" action="ppaction://media"/>
            <a:extLst>
              <a:ext uri="{FF2B5EF4-FFF2-40B4-BE49-F238E27FC236}">
                <a16:creationId xmlns:a16="http://schemas.microsoft.com/office/drawing/2014/main" id="{1D6389EA-DBB9-1083-F191-073F54F748ED}"/>
              </a:ext>
            </a:extLst>
          </p:cNvPr>
          <p:cNvPicPr>
            <a:picLocks noChangeAspect="1"/>
          </p:cNvPicPr>
          <p:nvPr>
            <a:videoFile r:link="rId1"/>
            <p:extLst>
              <p:ext uri="{DAA4B4D4-6D71-4841-9C94-3DE7FCFB9230}">
                <p14:media xmlns:p14="http://schemas.microsoft.com/office/powerpoint/2010/main" r:embed="rId2">
                  <p14:trim st="3000"/>
                </p14:media>
              </p:ext>
            </p:extLst>
          </p:nvPr>
        </p:nvPicPr>
        <p:blipFill>
          <a:blip r:embed="rId4"/>
          <a:stretch>
            <a:fillRect/>
          </a:stretch>
        </p:blipFill>
        <p:spPr>
          <a:xfrm>
            <a:off x="2628899" y="157843"/>
            <a:ext cx="4202566" cy="6276974"/>
          </a:xfrm>
          <a:prstGeom prst="rect">
            <a:avLst/>
          </a:prstGeom>
        </p:spPr>
      </p:pic>
      <p:sp>
        <p:nvSpPr>
          <p:cNvPr id="2" name="TextBox 1">
            <a:extLst>
              <a:ext uri="{FF2B5EF4-FFF2-40B4-BE49-F238E27FC236}">
                <a16:creationId xmlns:a16="http://schemas.microsoft.com/office/drawing/2014/main" id="{8C37A123-121A-48FF-BB67-E45A1976D69B}"/>
              </a:ext>
            </a:extLst>
          </p:cNvPr>
          <p:cNvSpPr txBox="1"/>
          <p:nvPr/>
        </p:nvSpPr>
        <p:spPr>
          <a:xfrm>
            <a:off x="212437" y="1320798"/>
            <a:ext cx="1454703" cy="923330"/>
          </a:xfrm>
          <a:prstGeom prst="rect">
            <a:avLst/>
          </a:prstGeom>
          <a:noFill/>
        </p:spPr>
        <p:txBody>
          <a:bodyPr wrap="square" rtlCol="0">
            <a:spAutoFit/>
          </a:bodyPr>
          <a:lstStyle/>
          <a:p>
            <a:r>
              <a:rPr lang="en-US" dirty="0"/>
              <a:t>Video from a DBVI parent! </a:t>
            </a:r>
          </a:p>
        </p:txBody>
      </p:sp>
    </p:spTree>
    <p:extLst>
      <p:ext uri="{BB962C8B-B14F-4D97-AF65-F5344CB8AC3E}">
        <p14:creationId xmlns:p14="http://schemas.microsoft.com/office/powerpoint/2010/main" val="3932937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7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BF6217-0D02-2FC6-6831-0BB8177CB44A}"/>
              </a:ext>
            </a:extLst>
          </p:cNvPr>
          <p:cNvSpPr>
            <a:spLocks noGrp="1"/>
          </p:cNvSpPr>
          <p:nvPr>
            <p:ph idx="1"/>
          </p:nvPr>
        </p:nvSpPr>
        <p:spPr/>
        <p:txBody>
          <a:bodyPr/>
          <a:lstStyle/>
          <a:p>
            <a:pPr marL="109728" indent="0">
              <a:buNone/>
            </a:pPr>
            <a:endParaRPr lang="en-US"/>
          </a:p>
          <a:p>
            <a:r>
              <a:rPr lang="en-US"/>
              <a:t>How can we work together to prepare my students and families while they’re still in school to transition in VR services?</a:t>
            </a:r>
          </a:p>
          <a:p>
            <a:endParaRPr lang="en-US"/>
          </a:p>
        </p:txBody>
      </p:sp>
      <p:sp>
        <p:nvSpPr>
          <p:cNvPr id="3" name="Title 2">
            <a:extLst>
              <a:ext uri="{FF2B5EF4-FFF2-40B4-BE49-F238E27FC236}">
                <a16:creationId xmlns:a16="http://schemas.microsoft.com/office/drawing/2014/main" id="{FF56387B-CD42-8879-CC9F-D7AC6EAB643D}"/>
              </a:ext>
            </a:extLst>
          </p:cNvPr>
          <p:cNvSpPr>
            <a:spLocks noGrp="1"/>
          </p:cNvSpPr>
          <p:nvPr>
            <p:ph type="title"/>
          </p:nvPr>
        </p:nvSpPr>
        <p:spPr/>
        <p:txBody>
          <a:bodyPr/>
          <a:lstStyle/>
          <a:p>
            <a:pPr algn="ctr"/>
            <a:r>
              <a:rPr lang="en-US"/>
              <a:t>Question 5</a:t>
            </a:r>
          </a:p>
        </p:txBody>
      </p:sp>
    </p:spTree>
    <p:extLst>
      <p:ext uri="{BB962C8B-B14F-4D97-AF65-F5344CB8AC3E}">
        <p14:creationId xmlns:p14="http://schemas.microsoft.com/office/powerpoint/2010/main" val="26610307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B795C9-4846-24BA-46EF-BC58AFAB4DF4}"/>
              </a:ext>
            </a:extLst>
          </p:cNvPr>
          <p:cNvSpPr>
            <a:spLocks noGrp="1"/>
          </p:cNvSpPr>
          <p:nvPr>
            <p:ph idx="1"/>
          </p:nvPr>
        </p:nvSpPr>
        <p:spPr>
          <a:xfrm>
            <a:off x="457200" y="1171254"/>
            <a:ext cx="8229600" cy="4836037"/>
          </a:xfrm>
        </p:spPr>
        <p:txBody>
          <a:bodyPr>
            <a:normAutofit/>
          </a:bodyPr>
          <a:lstStyle/>
          <a:p>
            <a:r>
              <a:rPr lang="en-US"/>
              <a:t>Identify students early and let DBVI know! </a:t>
            </a:r>
          </a:p>
          <a:p>
            <a:pPr lvl="1"/>
            <a:r>
              <a:rPr lang="en-US"/>
              <a:t>No wrong door</a:t>
            </a:r>
          </a:p>
          <a:p>
            <a:pPr lvl="1"/>
            <a:r>
              <a:rPr lang="en-US"/>
              <a:t>Once student hits 14, anyone in their life can make referral to any DBVI staff or office  (parent, teacher, preacher, doctor, school staff that knows student, or students can be self-referral, etc.)</a:t>
            </a:r>
          </a:p>
          <a:p>
            <a:pPr lvl="1"/>
            <a:r>
              <a:rPr lang="en-US"/>
              <a:t>We will do a warm hand off to the appropriate regional office</a:t>
            </a:r>
          </a:p>
          <a:p>
            <a:pPr lvl="1"/>
            <a:r>
              <a:rPr lang="en-US"/>
              <a:t>TVIs- Follow up with us or ask parents if they have been contacted and follow back up with us</a:t>
            </a:r>
          </a:p>
          <a:p>
            <a:r>
              <a:rPr lang="en-US"/>
              <a:t>Invite us to IEP meetings-reach out early if possible</a:t>
            </a:r>
          </a:p>
          <a:p>
            <a:endParaRPr lang="en-US"/>
          </a:p>
        </p:txBody>
      </p:sp>
    </p:spTree>
    <p:extLst>
      <p:ext uri="{BB962C8B-B14F-4D97-AF65-F5344CB8AC3E}">
        <p14:creationId xmlns:p14="http://schemas.microsoft.com/office/powerpoint/2010/main" val="27178370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IMG_1910.mov">
            <a:hlinkClick r:id="" action="ppaction://noaction"/>
            <a:extLst>
              <a:ext uri="{FF2B5EF4-FFF2-40B4-BE49-F238E27FC236}">
                <a16:creationId xmlns:a16="http://schemas.microsoft.com/office/drawing/2014/main" id="{1E932510-F3B3-FAC8-9C28-81D908281DA5}"/>
              </a:ext>
            </a:extLst>
          </p:cNvPr>
          <p:cNvPicPr>
            <a:picLocks noGrp="1" noRot="1" noChangeAspect="1"/>
          </p:cNvPicPr>
          <p:nvPr>
            <p:ph idx="1"/>
            <a:videoFile r:link="rId1"/>
          </p:nvPr>
        </p:nvPicPr>
        <p:blipFill>
          <a:blip r:embed="rId3"/>
          <a:stretch>
            <a:fillRect/>
          </a:stretch>
        </p:blipFill>
        <p:spPr>
          <a:xfrm>
            <a:off x="3058247" y="155863"/>
            <a:ext cx="3526270" cy="6298045"/>
          </a:xfrm>
          <a:prstGeom prst="rect">
            <a:avLst/>
          </a:prstGeom>
        </p:spPr>
      </p:pic>
      <p:sp>
        <p:nvSpPr>
          <p:cNvPr id="7" name="TextBox 6">
            <a:extLst>
              <a:ext uri="{FF2B5EF4-FFF2-40B4-BE49-F238E27FC236}">
                <a16:creationId xmlns:a16="http://schemas.microsoft.com/office/drawing/2014/main" id="{8C95CA94-4CEF-0C71-0F7C-04A8E271784F}"/>
              </a:ext>
            </a:extLst>
          </p:cNvPr>
          <p:cNvSpPr txBox="1"/>
          <p:nvPr/>
        </p:nvSpPr>
        <p:spPr>
          <a:xfrm>
            <a:off x="456046" y="2523836"/>
            <a:ext cx="1995054" cy="1200329"/>
          </a:xfrm>
          <a:prstGeom prst="rect">
            <a:avLst/>
          </a:prstGeom>
          <a:noFill/>
        </p:spPr>
        <p:txBody>
          <a:bodyPr wrap="square" rtlCol="0">
            <a:spAutoFit/>
          </a:bodyPr>
          <a:lstStyle/>
          <a:p>
            <a:r>
              <a:rPr lang="en-US"/>
              <a:t>Video from parent of a student new to DBVI programs</a:t>
            </a:r>
          </a:p>
        </p:txBody>
      </p:sp>
    </p:spTree>
    <p:extLst>
      <p:ext uri="{BB962C8B-B14F-4D97-AF65-F5344CB8AC3E}">
        <p14:creationId xmlns:p14="http://schemas.microsoft.com/office/powerpoint/2010/main" val="13976138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D34FA-A40A-DC33-3091-E51C96B74E3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9D9F55-E007-D836-881C-D67BD34DC249}"/>
              </a:ext>
            </a:extLst>
          </p:cNvPr>
          <p:cNvSpPr>
            <a:spLocks noGrp="1"/>
          </p:cNvSpPr>
          <p:nvPr>
            <p:ph idx="1"/>
          </p:nvPr>
        </p:nvSpPr>
        <p:spPr/>
        <p:txBody>
          <a:bodyPr>
            <a:normAutofit/>
          </a:bodyPr>
          <a:lstStyle/>
          <a:p>
            <a:r>
              <a:rPr lang="en-US" sz="4400"/>
              <a:t>What programs, summer experiences can you connect students with?</a:t>
            </a:r>
          </a:p>
        </p:txBody>
      </p:sp>
      <p:sp>
        <p:nvSpPr>
          <p:cNvPr id="3" name="Title 2">
            <a:extLst>
              <a:ext uri="{FF2B5EF4-FFF2-40B4-BE49-F238E27FC236}">
                <a16:creationId xmlns:a16="http://schemas.microsoft.com/office/drawing/2014/main" id="{2DFEDDD3-E86A-ADB8-6520-4FA6561E7E1A}"/>
              </a:ext>
            </a:extLst>
          </p:cNvPr>
          <p:cNvSpPr>
            <a:spLocks noGrp="1"/>
          </p:cNvSpPr>
          <p:nvPr>
            <p:ph type="title"/>
          </p:nvPr>
        </p:nvSpPr>
        <p:spPr/>
        <p:txBody>
          <a:bodyPr/>
          <a:lstStyle/>
          <a:p>
            <a:pPr algn="ctr"/>
            <a:r>
              <a:rPr lang="en-US"/>
              <a:t>Question 6</a:t>
            </a:r>
          </a:p>
        </p:txBody>
      </p:sp>
    </p:spTree>
    <p:extLst>
      <p:ext uri="{BB962C8B-B14F-4D97-AF65-F5344CB8AC3E}">
        <p14:creationId xmlns:p14="http://schemas.microsoft.com/office/powerpoint/2010/main" val="33222045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skiing, person, tree">
            <a:extLst>
              <a:ext uri="{FF2B5EF4-FFF2-40B4-BE49-F238E27FC236}">
                <a16:creationId xmlns:a16="http://schemas.microsoft.com/office/drawing/2014/main" id="{CDAB9788-EDFB-FCE5-495C-35FF8EB8BE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978" y="480291"/>
            <a:ext cx="3823855" cy="5098473"/>
          </a:xfrm>
          <a:prstGeom prst="rect">
            <a:avLst/>
          </a:prstGeom>
        </p:spPr>
      </p:pic>
      <p:pic>
        <p:nvPicPr>
          <p:cNvPr id="6" name="Picture 5" descr="Man wearing vest that says ski guide">
            <a:extLst>
              <a:ext uri="{FF2B5EF4-FFF2-40B4-BE49-F238E27FC236}">
                <a16:creationId xmlns:a16="http://schemas.microsoft.com/office/drawing/2014/main" id="{E69B0289-0DA7-EB9E-7100-BBECDFBA35B9}"/>
              </a:ext>
            </a:extLst>
          </p:cNvPr>
          <p:cNvPicPr>
            <a:picLocks noChangeAspect="1"/>
          </p:cNvPicPr>
          <p:nvPr/>
        </p:nvPicPr>
        <p:blipFill>
          <a:blip r:embed="rId3"/>
          <a:stretch>
            <a:fillRect/>
          </a:stretch>
        </p:blipFill>
        <p:spPr>
          <a:xfrm>
            <a:off x="716973" y="886691"/>
            <a:ext cx="3553690" cy="4689763"/>
          </a:xfrm>
          <a:prstGeom prst="rect">
            <a:avLst/>
          </a:prstGeom>
        </p:spPr>
      </p:pic>
    </p:spTree>
    <p:extLst>
      <p:ext uri="{BB962C8B-B14F-4D97-AF65-F5344CB8AC3E}">
        <p14:creationId xmlns:p14="http://schemas.microsoft.com/office/powerpoint/2010/main" val="8099834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493024-9CD2-BAA2-A2FD-3ABA60DF0547}"/>
              </a:ext>
            </a:extLst>
          </p:cNvPr>
          <p:cNvSpPr>
            <a:spLocks noGrp="1"/>
          </p:cNvSpPr>
          <p:nvPr>
            <p:ph type="title"/>
          </p:nvPr>
        </p:nvSpPr>
        <p:spPr>
          <a:xfrm>
            <a:off x="457200" y="990600"/>
            <a:ext cx="8341858" cy="1204232"/>
          </a:xfrm>
        </p:spPr>
        <p:txBody>
          <a:bodyPr vert="horz" lIns="91440" tIns="45720" rIns="91440" bIns="45720" rtlCol="0" anchor="ctr">
            <a:normAutofit fontScale="90000"/>
            <a:scene3d>
              <a:camera prst="orthographicFront"/>
              <a:lightRig rig="soft" dir="t"/>
            </a:scene3d>
            <a:sp3d prstMaterial="softEdge">
              <a:bevelT w="25400" h="25400"/>
            </a:sp3d>
          </a:bodyPr>
          <a:lstStyle/>
          <a:p>
            <a:r>
              <a:rPr lang="en-US">
                <a:cs typeface="Lucida Sans Unicode"/>
              </a:rPr>
              <a:t>DBVI Student &amp; Transition Webpage</a:t>
            </a:r>
          </a:p>
        </p:txBody>
      </p:sp>
      <p:pic>
        <p:nvPicPr>
          <p:cNvPr id="6" name="Content Placeholder 5" descr="QR code for DBVI student and transition webpage">
            <a:extLst>
              <a:ext uri="{FF2B5EF4-FFF2-40B4-BE49-F238E27FC236}">
                <a16:creationId xmlns:a16="http://schemas.microsoft.com/office/drawing/2014/main" id="{A9565079-9842-6750-15B9-816249C8D2A1}"/>
              </a:ext>
            </a:extLst>
          </p:cNvPr>
          <p:cNvPicPr>
            <a:picLocks noGrp="1" noChangeAspect="1"/>
          </p:cNvPicPr>
          <p:nvPr>
            <p:ph idx="1"/>
          </p:nvPr>
        </p:nvPicPr>
        <p:blipFill>
          <a:blip r:embed="rId3"/>
          <a:stretch>
            <a:fillRect/>
          </a:stretch>
        </p:blipFill>
        <p:spPr>
          <a:xfrm>
            <a:off x="2817359" y="2196193"/>
            <a:ext cx="3897086" cy="3924981"/>
          </a:xfrm>
          <a:prstGeom prst="rect">
            <a:avLst/>
          </a:prstGeom>
        </p:spPr>
      </p:pic>
    </p:spTree>
    <p:extLst>
      <p:ext uri="{BB962C8B-B14F-4D97-AF65-F5344CB8AC3E}">
        <p14:creationId xmlns:p14="http://schemas.microsoft.com/office/powerpoint/2010/main" val="31130002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DC60F-AEC5-1831-7A61-8A6A187611C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CAE79F-ACC6-B2BD-B612-A6F6ED38CC37}"/>
              </a:ext>
            </a:extLst>
          </p:cNvPr>
          <p:cNvSpPr>
            <a:spLocks noGrp="1"/>
          </p:cNvSpPr>
          <p:nvPr>
            <p:ph idx="1"/>
          </p:nvPr>
        </p:nvSpPr>
        <p:spPr>
          <a:xfrm>
            <a:off x="457200" y="1124712"/>
            <a:ext cx="8229600" cy="4818888"/>
          </a:xfrm>
        </p:spPr>
        <p:txBody>
          <a:bodyPr>
            <a:normAutofit fontScale="92500"/>
          </a:bodyPr>
          <a:lstStyle/>
          <a:p>
            <a:r>
              <a:rPr lang="en-US" sz="3600"/>
              <a:t>How does Work Based Learning work?</a:t>
            </a:r>
          </a:p>
          <a:p>
            <a:pPr lvl="1"/>
            <a:r>
              <a:rPr lang="en-US"/>
              <a:t>In person and virtual opportunities</a:t>
            </a:r>
          </a:p>
          <a:p>
            <a:pPr lvl="1"/>
            <a:r>
              <a:rPr lang="en-US"/>
              <a:t>Some great examples from our VRCs</a:t>
            </a:r>
            <a:endParaRPr lang="en-US" sz="3200"/>
          </a:p>
          <a:p>
            <a:r>
              <a:rPr lang="en-US" sz="3600"/>
              <a:t>How can the counselor support a student </a:t>
            </a:r>
            <a:r>
              <a:rPr lang="en-US" sz="3600" u="sng"/>
              <a:t>after</a:t>
            </a:r>
            <a:r>
              <a:rPr lang="en-US" sz="3600"/>
              <a:t> connecting them with a job experience?</a:t>
            </a:r>
          </a:p>
          <a:p>
            <a:pPr lvl="1"/>
            <a:r>
              <a:rPr lang="en-US"/>
              <a:t>Counseling and guidance provided to discuss employer feedback, student experiences and challenges, and next steps </a:t>
            </a:r>
            <a:endParaRPr lang="en-US" sz="2000"/>
          </a:p>
          <a:p>
            <a:pPr lvl="1"/>
            <a:r>
              <a:rPr lang="en-US"/>
              <a:t>Resources for job placement assistance if student moves to VR services</a:t>
            </a:r>
          </a:p>
          <a:p>
            <a:endParaRPr lang="en-US"/>
          </a:p>
        </p:txBody>
      </p:sp>
      <p:sp>
        <p:nvSpPr>
          <p:cNvPr id="3" name="Title 2">
            <a:extLst>
              <a:ext uri="{FF2B5EF4-FFF2-40B4-BE49-F238E27FC236}">
                <a16:creationId xmlns:a16="http://schemas.microsoft.com/office/drawing/2014/main" id="{CAB7DA44-310C-6021-1346-A3A6FAB32E1D}"/>
              </a:ext>
            </a:extLst>
          </p:cNvPr>
          <p:cNvSpPr>
            <a:spLocks noGrp="1"/>
          </p:cNvSpPr>
          <p:nvPr>
            <p:ph type="title"/>
          </p:nvPr>
        </p:nvSpPr>
        <p:spPr>
          <a:xfrm>
            <a:off x="762000" y="76200"/>
            <a:ext cx="8229600" cy="1143000"/>
          </a:xfrm>
        </p:spPr>
        <p:txBody>
          <a:bodyPr/>
          <a:lstStyle/>
          <a:p>
            <a:pPr algn="ctr"/>
            <a:r>
              <a:rPr lang="en-US"/>
              <a:t>Question 7</a:t>
            </a:r>
          </a:p>
        </p:txBody>
      </p:sp>
    </p:spTree>
    <p:extLst>
      <p:ext uri="{BB962C8B-B14F-4D97-AF65-F5344CB8AC3E}">
        <p14:creationId xmlns:p14="http://schemas.microsoft.com/office/powerpoint/2010/main" val="1771192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EF274AE-AD8C-44CA-A720-891C2F629A46}"/>
              </a:ext>
            </a:extLst>
          </p:cNvPr>
          <p:cNvSpPr>
            <a:spLocks noGrp="1"/>
          </p:cNvSpPr>
          <p:nvPr>
            <p:ph idx="1"/>
          </p:nvPr>
        </p:nvSpPr>
        <p:spPr/>
        <p:txBody>
          <a:bodyPr/>
          <a:lstStyle/>
          <a:p>
            <a:pPr marL="109728" indent="0">
              <a:buNone/>
            </a:pPr>
            <a:endParaRPr lang="en-US"/>
          </a:p>
          <a:p>
            <a:pPr marL="109728" indent="0">
              <a:buNone/>
            </a:pPr>
            <a:r>
              <a:rPr lang="en-US"/>
              <a:t>It Takes a Village!</a:t>
            </a:r>
          </a:p>
          <a:p>
            <a:pPr marL="109728" indent="0">
              <a:buNone/>
            </a:pPr>
            <a:r>
              <a:rPr lang="en-US"/>
              <a:t>We will answer the Top 10 Questions TVIs have sent us </a:t>
            </a:r>
          </a:p>
          <a:p>
            <a:pPr marL="109728" indent="0">
              <a:buNone/>
            </a:pPr>
            <a:r>
              <a:rPr lang="en-US"/>
              <a:t>AND</a:t>
            </a:r>
          </a:p>
          <a:p>
            <a:pPr marL="109728" indent="0">
              <a:buNone/>
            </a:pPr>
            <a:r>
              <a:rPr lang="en-US"/>
              <a:t>We may have questions for you!</a:t>
            </a:r>
          </a:p>
        </p:txBody>
      </p:sp>
      <p:sp>
        <p:nvSpPr>
          <p:cNvPr id="3" name="Title 2">
            <a:extLst>
              <a:ext uri="{FF2B5EF4-FFF2-40B4-BE49-F238E27FC236}">
                <a16:creationId xmlns:a16="http://schemas.microsoft.com/office/drawing/2014/main" id="{BADF9C03-34E2-4A02-8600-4F68C5327C17}"/>
              </a:ext>
            </a:extLst>
          </p:cNvPr>
          <p:cNvSpPr>
            <a:spLocks noGrp="1"/>
          </p:cNvSpPr>
          <p:nvPr>
            <p:ph type="title"/>
          </p:nvPr>
        </p:nvSpPr>
        <p:spPr/>
        <p:txBody>
          <a:bodyPr/>
          <a:lstStyle/>
          <a:p>
            <a:pPr algn="ctr"/>
            <a:r>
              <a:rPr lang="en-US"/>
              <a:t>Let’s Get to Know one another!</a:t>
            </a:r>
          </a:p>
        </p:txBody>
      </p:sp>
      <p:sp>
        <p:nvSpPr>
          <p:cNvPr id="4" name="TextBox 3">
            <a:extLst>
              <a:ext uri="{FF2B5EF4-FFF2-40B4-BE49-F238E27FC236}">
                <a16:creationId xmlns:a16="http://schemas.microsoft.com/office/drawing/2014/main" id="{697DA92F-152E-6314-BB72-ABBDBBE2F48A}"/>
              </a:ext>
            </a:extLst>
          </p:cNvPr>
          <p:cNvSpPr txBox="1"/>
          <p:nvPr/>
        </p:nvSpPr>
        <p:spPr>
          <a:xfrm>
            <a:off x="4114800" y="6324600"/>
            <a:ext cx="651140" cy="369332"/>
          </a:xfrm>
          <a:prstGeom prst="rect">
            <a:avLst/>
          </a:prstGeom>
          <a:noFill/>
        </p:spPr>
        <p:txBody>
          <a:bodyPr wrap="none" rtlCol="0">
            <a:spAutoFit/>
          </a:bodyPr>
          <a:lstStyle/>
          <a:p>
            <a:r>
              <a:rPr lang="en-US"/>
              <a:t>Rick</a:t>
            </a:r>
          </a:p>
        </p:txBody>
      </p:sp>
    </p:spTree>
    <p:extLst>
      <p:ext uri="{BB962C8B-B14F-4D97-AF65-F5344CB8AC3E}">
        <p14:creationId xmlns:p14="http://schemas.microsoft.com/office/powerpoint/2010/main" val="11059490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F6D58-2331-50BD-432A-A2AA0AB7781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8CD4CC-F31E-08F2-34B9-1137A2A4E7ED}"/>
              </a:ext>
            </a:extLst>
          </p:cNvPr>
          <p:cNvSpPr>
            <a:spLocks noGrp="1"/>
          </p:cNvSpPr>
          <p:nvPr>
            <p:ph idx="1"/>
          </p:nvPr>
        </p:nvSpPr>
        <p:spPr>
          <a:xfrm>
            <a:off x="304800" y="1143000"/>
            <a:ext cx="8229600" cy="3721291"/>
          </a:xfrm>
        </p:spPr>
        <p:txBody>
          <a:bodyPr/>
          <a:lstStyle/>
          <a:p>
            <a:pPr algn="ctr"/>
            <a:r>
              <a:rPr lang="en-US" sz="4400"/>
              <a:t>How do you collaborate with Orientation &amp; Mobility (O&amp;M) instructors when jobs or programs involve independent travel?</a:t>
            </a:r>
          </a:p>
          <a:p>
            <a:endParaRPr lang="en-US"/>
          </a:p>
        </p:txBody>
      </p:sp>
      <p:sp>
        <p:nvSpPr>
          <p:cNvPr id="3" name="Title 2">
            <a:extLst>
              <a:ext uri="{FF2B5EF4-FFF2-40B4-BE49-F238E27FC236}">
                <a16:creationId xmlns:a16="http://schemas.microsoft.com/office/drawing/2014/main" id="{3FC75CE4-8F81-A2E8-7E64-DB02A9B19EBB}"/>
              </a:ext>
            </a:extLst>
          </p:cNvPr>
          <p:cNvSpPr>
            <a:spLocks noGrp="1"/>
          </p:cNvSpPr>
          <p:nvPr>
            <p:ph type="title"/>
          </p:nvPr>
        </p:nvSpPr>
        <p:spPr>
          <a:xfrm>
            <a:off x="609600" y="76200"/>
            <a:ext cx="8229600" cy="1143000"/>
          </a:xfrm>
        </p:spPr>
        <p:txBody>
          <a:bodyPr/>
          <a:lstStyle/>
          <a:p>
            <a:pPr algn="ctr"/>
            <a:r>
              <a:rPr lang="en-US"/>
              <a:t>Question 8</a:t>
            </a:r>
          </a:p>
        </p:txBody>
      </p:sp>
    </p:spTree>
    <p:extLst>
      <p:ext uri="{BB962C8B-B14F-4D97-AF65-F5344CB8AC3E}">
        <p14:creationId xmlns:p14="http://schemas.microsoft.com/office/powerpoint/2010/main" val="15351896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398EF-2925-4727-3934-15B391E6DC40}"/>
            </a:ext>
          </a:extLst>
        </p:cNvPr>
        <p:cNvGrpSpPr/>
        <p:nvPr/>
      </p:nvGrpSpPr>
      <p:grpSpPr>
        <a:xfrm>
          <a:off x="0" y="0"/>
          <a:ext cx="0" cy="0"/>
          <a:chOff x="0" y="0"/>
          <a:chExt cx="0" cy="0"/>
        </a:xfrm>
      </p:grpSpPr>
      <p:pic>
        <p:nvPicPr>
          <p:cNvPr id="6" name="Online Media 5" title="DBVI Orientation &amp; Mobility Services - audio described">
            <a:hlinkClick r:id="" action="ppaction://noaction"/>
            <a:extLst>
              <a:ext uri="{FF2B5EF4-FFF2-40B4-BE49-F238E27FC236}">
                <a16:creationId xmlns:a16="http://schemas.microsoft.com/office/drawing/2014/main" id="{04269B2E-F708-67AB-E92C-D9599C33100B}"/>
              </a:ext>
            </a:extLst>
          </p:cNvPr>
          <p:cNvPicPr>
            <a:picLocks noGrp="1" noRot="1" noChangeAspect="1"/>
          </p:cNvPicPr>
          <p:nvPr>
            <p:ph idx="1"/>
            <a:videoFile r:link="rId1"/>
          </p:nvPr>
        </p:nvPicPr>
        <p:blipFill>
          <a:blip r:embed="rId3"/>
          <a:stretch>
            <a:fillRect/>
          </a:stretch>
        </p:blipFill>
        <p:spPr>
          <a:xfrm>
            <a:off x="1003980" y="1040946"/>
            <a:ext cx="7513637" cy="4241573"/>
          </a:xfrm>
          <a:prstGeom prst="rect">
            <a:avLst/>
          </a:prstGeom>
        </p:spPr>
      </p:pic>
    </p:spTree>
    <p:extLst>
      <p:ext uri="{BB962C8B-B14F-4D97-AF65-F5344CB8AC3E}">
        <p14:creationId xmlns:p14="http://schemas.microsoft.com/office/powerpoint/2010/main" val="37703485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EA4D5-DB22-B961-3D4D-1F76DB553F2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79D8F0-F6C9-2644-79A0-06243CB0B51F}"/>
              </a:ext>
            </a:extLst>
          </p:cNvPr>
          <p:cNvSpPr>
            <a:spLocks noGrp="1"/>
          </p:cNvSpPr>
          <p:nvPr>
            <p:ph idx="1"/>
          </p:nvPr>
        </p:nvSpPr>
        <p:spPr/>
        <p:txBody>
          <a:bodyPr>
            <a:normAutofit/>
          </a:bodyPr>
          <a:lstStyle/>
          <a:p>
            <a:pPr algn="ctr"/>
            <a:r>
              <a:rPr lang="en-US" sz="4400"/>
              <a:t>What is the process for students to get assistive technology for work or college?</a:t>
            </a:r>
          </a:p>
        </p:txBody>
      </p:sp>
      <p:sp>
        <p:nvSpPr>
          <p:cNvPr id="3" name="Title 2">
            <a:extLst>
              <a:ext uri="{FF2B5EF4-FFF2-40B4-BE49-F238E27FC236}">
                <a16:creationId xmlns:a16="http://schemas.microsoft.com/office/drawing/2014/main" id="{7CD25B44-4AE7-9F03-9A0C-29CBF4B25F5F}"/>
              </a:ext>
            </a:extLst>
          </p:cNvPr>
          <p:cNvSpPr>
            <a:spLocks noGrp="1"/>
          </p:cNvSpPr>
          <p:nvPr>
            <p:ph type="title"/>
          </p:nvPr>
        </p:nvSpPr>
        <p:spPr/>
        <p:txBody>
          <a:bodyPr/>
          <a:lstStyle/>
          <a:p>
            <a:pPr algn="ctr"/>
            <a:r>
              <a:rPr lang="en-US"/>
              <a:t>Question 9</a:t>
            </a:r>
          </a:p>
        </p:txBody>
      </p:sp>
    </p:spTree>
    <p:extLst>
      <p:ext uri="{BB962C8B-B14F-4D97-AF65-F5344CB8AC3E}">
        <p14:creationId xmlns:p14="http://schemas.microsoft.com/office/powerpoint/2010/main" val="23386460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790C3-D20C-6266-9EAB-5542192E645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64D261-C833-E411-43F1-AAFE6F625B27}"/>
              </a:ext>
            </a:extLst>
          </p:cNvPr>
          <p:cNvSpPr>
            <a:spLocks noGrp="1"/>
          </p:cNvSpPr>
          <p:nvPr>
            <p:ph idx="1"/>
          </p:nvPr>
        </p:nvSpPr>
        <p:spPr>
          <a:xfrm>
            <a:off x="457200" y="1150706"/>
            <a:ext cx="8229600" cy="4664467"/>
          </a:xfrm>
        </p:spPr>
        <p:txBody>
          <a:bodyPr/>
          <a:lstStyle/>
          <a:p>
            <a:r>
              <a:rPr lang="en-US"/>
              <a:t>Schools are mandated to provide tech needed for schoolwork under an IEP- beyond that:</a:t>
            </a:r>
          </a:p>
          <a:p>
            <a:pPr marL="109728" indent="0">
              <a:buNone/>
            </a:pPr>
            <a:endParaRPr lang="en-US"/>
          </a:p>
          <a:p>
            <a:r>
              <a:rPr lang="en-US"/>
              <a:t>If open to VR then Counselors can:</a:t>
            </a:r>
          </a:p>
          <a:p>
            <a:pPr lvl="1"/>
            <a:r>
              <a:rPr lang="en-US"/>
              <a:t>Refer for an assistive technology assessment through rehab tech engineering for AT needs for college, post secondary credential training or employment needs</a:t>
            </a:r>
          </a:p>
          <a:p>
            <a:pPr lvl="1"/>
            <a:r>
              <a:rPr lang="en-US"/>
              <a:t>Request tutoring on specific Assistive Technology based on needs to move on to employment, higher education or post-secondary opportunities</a:t>
            </a:r>
          </a:p>
          <a:p>
            <a:pPr lvl="1"/>
            <a:endParaRPr lang="en-US"/>
          </a:p>
        </p:txBody>
      </p:sp>
    </p:spTree>
    <p:extLst>
      <p:ext uri="{BB962C8B-B14F-4D97-AF65-F5344CB8AC3E}">
        <p14:creationId xmlns:p14="http://schemas.microsoft.com/office/powerpoint/2010/main" val="3135065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187BF-2424-3C29-A87E-5A7B597FB73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1A4E40E-628F-0C9B-E67F-3F60C0CD95FE}"/>
              </a:ext>
            </a:extLst>
          </p:cNvPr>
          <p:cNvSpPr>
            <a:spLocks noGrp="1"/>
          </p:cNvSpPr>
          <p:nvPr>
            <p:ph idx="1"/>
          </p:nvPr>
        </p:nvSpPr>
        <p:spPr/>
        <p:txBody>
          <a:bodyPr>
            <a:normAutofit/>
          </a:bodyPr>
          <a:lstStyle/>
          <a:p>
            <a:pPr algn="ctr"/>
            <a:r>
              <a:rPr lang="en-US" sz="4000"/>
              <a:t>How does the VR program communicate with students once they are enrolled in </a:t>
            </a:r>
          </a:p>
          <a:p>
            <a:pPr marL="109728" indent="0" algn="ctr">
              <a:buNone/>
            </a:pPr>
            <a:r>
              <a:rPr lang="en-US" sz="4000"/>
              <a:t>VR services?</a:t>
            </a:r>
          </a:p>
        </p:txBody>
      </p:sp>
      <p:sp>
        <p:nvSpPr>
          <p:cNvPr id="3" name="Title 2">
            <a:extLst>
              <a:ext uri="{FF2B5EF4-FFF2-40B4-BE49-F238E27FC236}">
                <a16:creationId xmlns:a16="http://schemas.microsoft.com/office/drawing/2014/main" id="{BA450177-A6BB-7496-3BAA-53F8DA5CA01D}"/>
              </a:ext>
            </a:extLst>
          </p:cNvPr>
          <p:cNvSpPr>
            <a:spLocks noGrp="1"/>
          </p:cNvSpPr>
          <p:nvPr>
            <p:ph type="title"/>
          </p:nvPr>
        </p:nvSpPr>
        <p:spPr/>
        <p:txBody>
          <a:bodyPr/>
          <a:lstStyle/>
          <a:p>
            <a:pPr algn="ctr"/>
            <a:r>
              <a:rPr lang="en-US"/>
              <a:t>Question 10</a:t>
            </a:r>
          </a:p>
        </p:txBody>
      </p:sp>
    </p:spTree>
    <p:extLst>
      <p:ext uri="{BB962C8B-B14F-4D97-AF65-F5344CB8AC3E}">
        <p14:creationId xmlns:p14="http://schemas.microsoft.com/office/powerpoint/2010/main" val="37771498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480B1D4-87F5-FEE8-21D9-7B3B1E8A4206}"/>
              </a:ext>
            </a:extLst>
          </p:cNvPr>
          <p:cNvSpPr>
            <a:spLocks noGrp="1"/>
          </p:cNvSpPr>
          <p:nvPr>
            <p:ph idx="1"/>
          </p:nvPr>
        </p:nvSpPr>
        <p:spPr>
          <a:xfrm>
            <a:off x="457200" y="1234440"/>
            <a:ext cx="8229600" cy="4772851"/>
          </a:xfrm>
        </p:spPr>
        <p:txBody>
          <a:bodyPr>
            <a:normAutofit fontScale="92500"/>
          </a:bodyPr>
          <a:lstStyle/>
          <a:p>
            <a:r>
              <a:rPr lang="en-US"/>
              <a:t>Town Hall, Jump into Summer, Fall into Success</a:t>
            </a:r>
          </a:p>
          <a:p>
            <a:r>
              <a:rPr lang="en-US"/>
              <a:t>Prior to age 18 </a:t>
            </a:r>
          </a:p>
          <a:p>
            <a:pPr lvl="1"/>
            <a:r>
              <a:rPr lang="en-US"/>
              <a:t>We communicate with both student and parents by email, phone, text</a:t>
            </a:r>
          </a:p>
          <a:p>
            <a:pPr lvl="1"/>
            <a:r>
              <a:rPr lang="en-US"/>
              <a:t>Contact with TVI or Special Ed Coordinator to schedule a visit either in person or virtually</a:t>
            </a:r>
          </a:p>
          <a:p>
            <a:pPr lvl="1"/>
            <a:endParaRPr lang="en-US" sz="1500"/>
          </a:p>
          <a:p>
            <a:pPr lvl="1"/>
            <a:r>
              <a:rPr lang="en-US"/>
              <a:t>After age 18 we must have a signed consent to include the parent unless parent has legal guardianship</a:t>
            </a:r>
          </a:p>
          <a:p>
            <a:pPr marL="393192" lvl="1" indent="0">
              <a:buNone/>
            </a:pPr>
            <a:endParaRPr lang="en-US"/>
          </a:p>
          <a:p>
            <a:pPr marL="393192" lvl="1" indent="0">
              <a:buNone/>
            </a:pPr>
            <a:r>
              <a:rPr lang="en-US"/>
              <a:t>TVI’S, COORDINATORS PLEASE REACH OUT TO US!</a:t>
            </a:r>
          </a:p>
          <a:p>
            <a:pPr marL="393192" lvl="1" indent="0">
              <a:buNone/>
            </a:pPr>
            <a:r>
              <a:rPr lang="en-US" sz="1600"/>
              <a:t>When DBVI is present at the IEP meeting, everyone is on board to help the student to apply for programs, get a customized plan for success, and help throughout the process.</a:t>
            </a:r>
          </a:p>
          <a:p>
            <a:pPr marL="109728" indent="0">
              <a:buNone/>
            </a:pPr>
            <a:endParaRPr lang="en-US"/>
          </a:p>
        </p:txBody>
      </p:sp>
      <p:sp>
        <p:nvSpPr>
          <p:cNvPr id="3" name="Title 2">
            <a:extLst>
              <a:ext uri="{FF2B5EF4-FFF2-40B4-BE49-F238E27FC236}">
                <a16:creationId xmlns:a16="http://schemas.microsoft.com/office/drawing/2014/main" id="{1E244427-EA47-AF61-4B20-5F271DB8741C}"/>
              </a:ext>
            </a:extLst>
          </p:cNvPr>
          <p:cNvSpPr>
            <a:spLocks noGrp="1"/>
          </p:cNvSpPr>
          <p:nvPr>
            <p:ph type="title"/>
          </p:nvPr>
        </p:nvSpPr>
        <p:spPr>
          <a:xfrm>
            <a:off x="2916936" y="176784"/>
            <a:ext cx="5120640" cy="1143000"/>
          </a:xfrm>
        </p:spPr>
        <p:txBody>
          <a:bodyPr/>
          <a:lstStyle/>
          <a:p>
            <a:r>
              <a:rPr lang="en-US"/>
              <a:t>Communication! </a:t>
            </a:r>
          </a:p>
        </p:txBody>
      </p:sp>
    </p:spTree>
    <p:extLst>
      <p:ext uri="{BB962C8B-B14F-4D97-AF65-F5344CB8AC3E}">
        <p14:creationId xmlns:p14="http://schemas.microsoft.com/office/powerpoint/2010/main" val="23515070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QR code to apply to DBVI student programs">
            <a:extLst>
              <a:ext uri="{FF2B5EF4-FFF2-40B4-BE49-F238E27FC236}">
                <a16:creationId xmlns:a16="http://schemas.microsoft.com/office/drawing/2014/main" id="{9C46229C-344A-D2CC-BCB6-B715206BBD61}"/>
              </a:ext>
            </a:extLst>
          </p:cNvPr>
          <p:cNvPicPr>
            <a:picLocks noGrp="1" noChangeAspect="1"/>
          </p:cNvPicPr>
          <p:nvPr>
            <p:ph idx="1"/>
          </p:nvPr>
        </p:nvPicPr>
        <p:blipFill>
          <a:blip r:embed="rId3"/>
          <a:stretch>
            <a:fillRect/>
          </a:stretch>
        </p:blipFill>
        <p:spPr>
          <a:xfrm>
            <a:off x="2282730" y="918482"/>
            <a:ext cx="5272505" cy="5272505"/>
          </a:xfrm>
          <a:prstGeom prst="rect">
            <a:avLst/>
          </a:prstGeom>
        </p:spPr>
      </p:pic>
    </p:spTree>
    <p:extLst>
      <p:ext uri="{BB962C8B-B14F-4D97-AF65-F5344CB8AC3E}">
        <p14:creationId xmlns:p14="http://schemas.microsoft.com/office/powerpoint/2010/main" val="31080321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2333E-6AD8-7465-8940-F9260C6A9E9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4F9ED86-F849-EC35-6BCE-592F62B4788C}"/>
              </a:ext>
            </a:extLst>
          </p:cNvPr>
          <p:cNvSpPr>
            <a:spLocks noGrp="1"/>
          </p:cNvSpPr>
          <p:nvPr>
            <p:ph idx="1"/>
          </p:nvPr>
        </p:nvSpPr>
        <p:spPr>
          <a:xfrm>
            <a:off x="457200" y="2286000"/>
            <a:ext cx="8229600" cy="2788919"/>
          </a:xfrm>
        </p:spPr>
        <p:txBody>
          <a:bodyPr>
            <a:normAutofit/>
          </a:bodyPr>
          <a:lstStyle/>
          <a:p>
            <a:pPr marL="109728" indent="0" algn="ctr">
              <a:buNone/>
            </a:pPr>
            <a:endParaRPr lang="en-US"/>
          </a:p>
          <a:p>
            <a:pPr marL="109728" indent="0" algn="ctr">
              <a:buNone/>
            </a:pPr>
            <a:r>
              <a:rPr lang="en-US"/>
              <a:t>Do you have students who qualify </a:t>
            </a:r>
          </a:p>
          <a:p>
            <a:pPr marL="109728" indent="0" algn="ctr">
              <a:buNone/>
            </a:pPr>
            <a:r>
              <a:rPr lang="en-US"/>
              <a:t>but are not participating yet?</a:t>
            </a:r>
          </a:p>
          <a:p>
            <a:pPr marL="109728" indent="0" algn="ctr">
              <a:buNone/>
            </a:pPr>
            <a:r>
              <a:rPr lang="en-US"/>
              <a:t>How can we help?</a:t>
            </a:r>
          </a:p>
          <a:p>
            <a:pPr marL="109728" indent="0" algn="ctr">
              <a:buNone/>
            </a:pPr>
            <a:r>
              <a:rPr lang="en-US"/>
              <a:t>If the answer is YES! Please connect with us after this session or during the conference</a:t>
            </a:r>
          </a:p>
        </p:txBody>
      </p:sp>
      <p:sp>
        <p:nvSpPr>
          <p:cNvPr id="3" name="Title 2">
            <a:extLst>
              <a:ext uri="{FF2B5EF4-FFF2-40B4-BE49-F238E27FC236}">
                <a16:creationId xmlns:a16="http://schemas.microsoft.com/office/drawing/2014/main" id="{0F52B0C7-CD69-AB6C-84CE-F8184C95CB86}"/>
              </a:ext>
            </a:extLst>
          </p:cNvPr>
          <p:cNvSpPr>
            <a:spLocks noGrp="1"/>
          </p:cNvSpPr>
          <p:nvPr>
            <p:ph type="title"/>
          </p:nvPr>
        </p:nvSpPr>
        <p:spPr/>
        <p:txBody>
          <a:bodyPr/>
          <a:lstStyle/>
          <a:p>
            <a:r>
              <a:rPr lang="en-US"/>
              <a:t>Bonus Question for You!</a:t>
            </a:r>
          </a:p>
        </p:txBody>
      </p:sp>
    </p:spTree>
    <p:extLst>
      <p:ext uri="{BB962C8B-B14F-4D97-AF65-F5344CB8AC3E}">
        <p14:creationId xmlns:p14="http://schemas.microsoft.com/office/powerpoint/2010/main" val="16638739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786DA-98B6-3AAC-A236-E4381B32651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881FBDE-28CA-CC58-BBF7-C66E0C27B3AA}"/>
              </a:ext>
            </a:extLst>
          </p:cNvPr>
          <p:cNvSpPr>
            <a:spLocks noGrp="1"/>
          </p:cNvSpPr>
          <p:nvPr>
            <p:ph idx="1"/>
          </p:nvPr>
        </p:nvSpPr>
        <p:spPr>
          <a:xfrm>
            <a:off x="457200" y="2286001"/>
            <a:ext cx="8229600" cy="2275726"/>
          </a:xfrm>
        </p:spPr>
        <p:txBody>
          <a:bodyPr/>
          <a:lstStyle/>
          <a:p>
            <a:r>
              <a:rPr lang="en-US" dirty="0">
                <a:hlinkClick r:id="rId3">
                  <a:extLst>
                    <a:ext uri="{A12FA001-AC4F-418D-AE19-62706E023703}">
                      <ahyp:hlinkClr xmlns:ahyp="http://schemas.microsoft.com/office/drawing/2018/hyperlinkcolor" val="tx"/>
                    </a:ext>
                  </a:extLst>
                </a:hlinkClick>
              </a:rPr>
              <a:t>Tish.Harris@dbvi.virginia.gov</a:t>
            </a:r>
            <a:endParaRPr lang="en-US" dirty="0"/>
          </a:p>
          <a:p>
            <a:r>
              <a:rPr lang="en-US" dirty="0">
                <a:hlinkClick r:id="rId4">
                  <a:extLst>
                    <a:ext uri="{A12FA001-AC4F-418D-AE19-62706E023703}">
                      <ahyp:hlinkClr xmlns:ahyp="http://schemas.microsoft.com/office/drawing/2018/hyperlinkcolor" val="tx"/>
                    </a:ext>
                  </a:extLst>
                </a:hlinkClick>
              </a:rPr>
              <a:t>Meg.Walker@dbvi.virginia.gov</a:t>
            </a:r>
            <a:endParaRPr lang="en-US" dirty="0"/>
          </a:p>
          <a:p>
            <a:r>
              <a:rPr lang="en-US" dirty="0">
                <a:hlinkClick r:id="rId5">
                  <a:extLst>
                    <a:ext uri="{A12FA001-AC4F-418D-AE19-62706E023703}">
                      <ahyp:hlinkClr xmlns:ahyp="http://schemas.microsoft.com/office/drawing/2018/hyperlinkcolor" val="tx"/>
                    </a:ext>
                  </a:extLst>
                </a:hlinkClick>
              </a:rPr>
              <a:t>Rick.Bradley@dbvi.virginia.gov</a:t>
            </a:r>
            <a:endParaRPr lang="en-US" dirty="0"/>
          </a:p>
          <a:p>
            <a:r>
              <a:rPr lang="en-US" dirty="0">
                <a:hlinkClick r:id="rId6">
                  <a:extLst>
                    <a:ext uri="{A12FA001-AC4F-418D-AE19-62706E023703}">
                      <ahyp:hlinkClr xmlns:ahyp="http://schemas.microsoft.com/office/drawing/2018/hyperlinkcolor" val="tx"/>
                    </a:ext>
                  </a:extLst>
                </a:hlinkClick>
              </a:rPr>
              <a:t>Liang.Liao@dbvi.virginia.gov</a:t>
            </a:r>
            <a:endParaRPr lang="en-US" dirty="0"/>
          </a:p>
          <a:p>
            <a:endParaRPr lang="en-US" dirty="0"/>
          </a:p>
        </p:txBody>
      </p:sp>
      <p:sp>
        <p:nvSpPr>
          <p:cNvPr id="3" name="Title 2">
            <a:extLst>
              <a:ext uri="{FF2B5EF4-FFF2-40B4-BE49-F238E27FC236}">
                <a16:creationId xmlns:a16="http://schemas.microsoft.com/office/drawing/2014/main" id="{B8814444-5083-949D-F7E2-2355BC705B94}"/>
              </a:ext>
            </a:extLst>
          </p:cNvPr>
          <p:cNvSpPr>
            <a:spLocks noGrp="1"/>
          </p:cNvSpPr>
          <p:nvPr>
            <p:ph type="title"/>
          </p:nvPr>
        </p:nvSpPr>
        <p:spPr/>
        <p:txBody>
          <a:bodyPr/>
          <a:lstStyle/>
          <a:p>
            <a:pPr algn="ctr"/>
            <a:r>
              <a:rPr lang="en-US"/>
              <a:t>Questions? Reach out! </a:t>
            </a:r>
          </a:p>
        </p:txBody>
      </p:sp>
    </p:spTree>
    <p:extLst>
      <p:ext uri="{BB962C8B-B14F-4D97-AF65-F5344CB8AC3E}">
        <p14:creationId xmlns:p14="http://schemas.microsoft.com/office/powerpoint/2010/main" val="28104608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G_0227" descr="Woman stading in a room smiling">
            <a:hlinkClick r:id="" action="ppaction://media"/>
            <a:extLst>
              <a:ext uri="{FF2B5EF4-FFF2-40B4-BE49-F238E27FC236}">
                <a16:creationId xmlns:a16="http://schemas.microsoft.com/office/drawing/2014/main" id="{3224DA35-293B-876D-E50A-16733928472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38274" y="395405"/>
            <a:ext cx="3315262" cy="6140542"/>
          </a:xfrm>
          <a:prstGeom prst="rect">
            <a:avLst/>
          </a:prstGeom>
        </p:spPr>
        <p:style>
          <a:lnRef idx="1">
            <a:schemeClr val="dk1"/>
          </a:lnRef>
          <a:fillRef idx="3">
            <a:schemeClr val="dk1"/>
          </a:fillRef>
          <a:effectRef idx="2">
            <a:schemeClr val="dk1"/>
          </a:effectRef>
          <a:fontRef idx="minor">
            <a:schemeClr val="lt1"/>
          </a:fontRef>
        </p:style>
      </p:pic>
    </p:spTree>
    <p:extLst>
      <p:ext uri="{BB962C8B-B14F-4D97-AF65-F5344CB8AC3E}">
        <p14:creationId xmlns:p14="http://schemas.microsoft.com/office/powerpoint/2010/main" val="189821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9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E05D8-702B-D547-5E43-39AFBC932A6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EF2798-DF58-A673-D09C-FA0FE36F3640}"/>
              </a:ext>
            </a:extLst>
          </p:cNvPr>
          <p:cNvSpPr>
            <a:spLocks noGrp="1"/>
          </p:cNvSpPr>
          <p:nvPr>
            <p:ph idx="1"/>
          </p:nvPr>
        </p:nvSpPr>
        <p:spPr/>
        <p:txBody>
          <a:bodyPr>
            <a:normAutofit/>
          </a:bodyPr>
          <a:lstStyle/>
          <a:p>
            <a:pPr marL="109728" indent="0" algn="ctr">
              <a:buNone/>
            </a:pPr>
            <a:r>
              <a:rPr lang="en-US" sz="3600" dirty="0"/>
              <a:t>What exactly is your role </a:t>
            </a:r>
          </a:p>
          <a:p>
            <a:pPr marL="109728" indent="0" algn="ctr">
              <a:buNone/>
            </a:pPr>
            <a:r>
              <a:rPr lang="en-US" sz="3600" dirty="0"/>
              <a:t>and </a:t>
            </a:r>
          </a:p>
          <a:p>
            <a:pPr marL="109728" indent="0" algn="ctr">
              <a:buNone/>
            </a:pPr>
            <a:r>
              <a:rPr lang="en-US" sz="3600" dirty="0"/>
              <a:t>how does it differ from mine as the TVI?</a:t>
            </a:r>
          </a:p>
        </p:txBody>
      </p:sp>
      <p:sp>
        <p:nvSpPr>
          <p:cNvPr id="3" name="Title 2">
            <a:extLst>
              <a:ext uri="{FF2B5EF4-FFF2-40B4-BE49-F238E27FC236}">
                <a16:creationId xmlns:a16="http://schemas.microsoft.com/office/drawing/2014/main" id="{7610AFEA-68BC-EC8F-BD7D-395A6432C57F}"/>
              </a:ext>
            </a:extLst>
          </p:cNvPr>
          <p:cNvSpPr>
            <a:spLocks noGrp="1"/>
          </p:cNvSpPr>
          <p:nvPr>
            <p:ph type="title"/>
          </p:nvPr>
        </p:nvSpPr>
        <p:spPr/>
        <p:txBody>
          <a:bodyPr/>
          <a:lstStyle/>
          <a:p>
            <a:pPr algn="ctr"/>
            <a:r>
              <a:rPr lang="en-US"/>
              <a:t>Question 1</a:t>
            </a:r>
          </a:p>
        </p:txBody>
      </p:sp>
    </p:spTree>
    <p:extLst>
      <p:ext uri="{BB962C8B-B14F-4D97-AF65-F5344CB8AC3E}">
        <p14:creationId xmlns:p14="http://schemas.microsoft.com/office/powerpoint/2010/main" val="1835989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F9708-DC07-0DB1-C378-ADFFF120267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CAA5770-306B-D166-4239-F8062FF39017}"/>
              </a:ext>
            </a:extLst>
          </p:cNvPr>
          <p:cNvSpPr>
            <a:spLocks noGrp="1"/>
          </p:cNvSpPr>
          <p:nvPr>
            <p:ph idx="1"/>
          </p:nvPr>
        </p:nvSpPr>
        <p:spPr/>
        <p:txBody>
          <a:bodyPr/>
          <a:lstStyle/>
          <a:p>
            <a:r>
              <a:rPr lang="en-US"/>
              <a:t>VR Counselors</a:t>
            </a:r>
          </a:p>
          <a:p>
            <a:r>
              <a:rPr lang="en-US"/>
              <a:t>O&amp;M</a:t>
            </a:r>
          </a:p>
          <a:p>
            <a:r>
              <a:rPr lang="en-US"/>
              <a:t>Student Team</a:t>
            </a:r>
          </a:p>
          <a:p>
            <a:endParaRPr lang="en-US"/>
          </a:p>
          <a:p>
            <a:r>
              <a:rPr lang="en-US"/>
              <a:t>What is the best part about your role?  </a:t>
            </a:r>
          </a:p>
        </p:txBody>
      </p:sp>
      <p:sp>
        <p:nvSpPr>
          <p:cNvPr id="3" name="Title 2">
            <a:extLst>
              <a:ext uri="{FF2B5EF4-FFF2-40B4-BE49-F238E27FC236}">
                <a16:creationId xmlns:a16="http://schemas.microsoft.com/office/drawing/2014/main" id="{B217581E-AA44-867C-A3AE-2AE0E97CA965}"/>
              </a:ext>
            </a:extLst>
          </p:cNvPr>
          <p:cNvSpPr>
            <a:spLocks noGrp="1"/>
          </p:cNvSpPr>
          <p:nvPr>
            <p:ph type="title"/>
          </p:nvPr>
        </p:nvSpPr>
        <p:spPr/>
        <p:txBody>
          <a:bodyPr>
            <a:normAutofit fontScale="90000"/>
          </a:bodyPr>
          <a:lstStyle/>
          <a:p>
            <a:pPr algn="ctr"/>
            <a:r>
              <a:rPr lang="en-US"/>
              <a:t>Together we help students succeed</a:t>
            </a:r>
          </a:p>
        </p:txBody>
      </p:sp>
    </p:spTree>
    <p:extLst>
      <p:ext uri="{BB962C8B-B14F-4D97-AF65-F5344CB8AC3E}">
        <p14:creationId xmlns:p14="http://schemas.microsoft.com/office/powerpoint/2010/main" val="19462268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28E70-72E4-EA37-98B9-E79668F2C30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947D48-BF1B-5132-2DED-BAE6EB0C6742}"/>
              </a:ext>
            </a:extLst>
          </p:cNvPr>
          <p:cNvSpPr>
            <a:spLocks noGrp="1"/>
          </p:cNvSpPr>
          <p:nvPr>
            <p:ph idx="1"/>
          </p:nvPr>
        </p:nvSpPr>
        <p:spPr/>
        <p:txBody>
          <a:bodyPr>
            <a:normAutofit/>
          </a:bodyPr>
          <a:lstStyle/>
          <a:p>
            <a:pPr marL="109728" indent="0" algn="ctr">
              <a:buNone/>
            </a:pPr>
            <a:r>
              <a:rPr lang="en-US" sz="4000"/>
              <a:t>At what age </a:t>
            </a:r>
          </a:p>
          <a:p>
            <a:pPr marL="109728" indent="0" algn="ctr">
              <a:buNone/>
            </a:pPr>
            <a:r>
              <a:rPr lang="en-US" sz="4000"/>
              <a:t>should I refer or connect </a:t>
            </a:r>
          </a:p>
          <a:p>
            <a:pPr marL="109728" indent="0" algn="ctr">
              <a:buNone/>
            </a:pPr>
            <a:r>
              <a:rPr lang="en-US" sz="4000"/>
              <a:t>my student to VR?</a:t>
            </a:r>
          </a:p>
        </p:txBody>
      </p:sp>
      <p:sp>
        <p:nvSpPr>
          <p:cNvPr id="3" name="Title 2">
            <a:extLst>
              <a:ext uri="{FF2B5EF4-FFF2-40B4-BE49-F238E27FC236}">
                <a16:creationId xmlns:a16="http://schemas.microsoft.com/office/drawing/2014/main" id="{6B0E529D-D045-F480-5EBF-3429BBF14050}"/>
              </a:ext>
            </a:extLst>
          </p:cNvPr>
          <p:cNvSpPr>
            <a:spLocks noGrp="1"/>
          </p:cNvSpPr>
          <p:nvPr>
            <p:ph type="title"/>
          </p:nvPr>
        </p:nvSpPr>
        <p:spPr/>
        <p:txBody>
          <a:bodyPr/>
          <a:lstStyle/>
          <a:p>
            <a:pPr algn="ctr"/>
            <a:r>
              <a:rPr lang="en-US"/>
              <a:t>Question 2</a:t>
            </a:r>
          </a:p>
        </p:txBody>
      </p:sp>
    </p:spTree>
    <p:extLst>
      <p:ext uri="{BB962C8B-B14F-4D97-AF65-F5344CB8AC3E}">
        <p14:creationId xmlns:p14="http://schemas.microsoft.com/office/powerpoint/2010/main" val="2038187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B10A0-E5F3-021D-ACBE-147D15F5530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EE9ACD-711F-D85E-9B22-3E8A53AEF9AE}"/>
              </a:ext>
            </a:extLst>
          </p:cNvPr>
          <p:cNvSpPr>
            <a:spLocks noGrp="1"/>
          </p:cNvSpPr>
          <p:nvPr>
            <p:ph idx="1"/>
          </p:nvPr>
        </p:nvSpPr>
        <p:spPr>
          <a:xfrm>
            <a:off x="457200" y="1292352"/>
            <a:ext cx="8229600" cy="4714939"/>
          </a:xfrm>
        </p:spPr>
        <p:txBody>
          <a:bodyPr>
            <a:normAutofit fontScale="70000" lnSpcReduction="20000"/>
          </a:bodyPr>
          <a:lstStyle/>
          <a:p>
            <a:r>
              <a:rPr lang="en-US"/>
              <a:t>Two Case Types</a:t>
            </a:r>
          </a:p>
          <a:p>
            <a:r>
              <a:rPr lang="en-US"/>
              <a:t>PE=</a:t>
            </a:r>
            <a:r>
              <a:rPr lang="en-US" b="1"/>
              <a:t>Potentially Eligible</a:t>
            </a:r>
            <a:r>
              <a:rPr lang="en-US"/>
              <a:t>, </a:t>
            </a:r>
            <a:r>
              <a:rPr lang="en-US">
                <a:highlight>
                  <a:srgbClr val="FFFF00"/>
                </a:highlight>
              </a:rPr>
              <a:t>ages14 thru </a:t>
            </a:r>
            <a:r>
              <a:rPr lang="en-US"/>
              <a:t>22</a:t>
            </a:r>
            <a:r>
              <a:rPr lang="en-US" baseline="30000"/>
              <a:t>nd</a:t>
            </a:r>
            <a:r>
              <a:rPr lang="en-US"/>
              <a:t> b-day </a:t>
            </a:r>
          </a:p>
          <a:p>
            <a:pPr lvl="1"/>
            <a:r>
              <a:rPr lang="en-US"/>
              <a:t>Limited to 5 Required Services, no application or plan, simply identify as having vision impairment</a:t>
            </a:r>
          </a:p>
          <a:p>
            <a:pPr lvl="1"/>
            <a:r>
              <a:rPr lang="en-US"/>
              <a:t>Under the law, PE cannot provide technology, low vision exam, counseling and guidance for choosing career goal</a:t>
            </a:r>
          </a:p>
          <a:p>
            <a:pPr lvl="1"/>
            <a:endParaRPr lang="en-US"/>
          </a:p>
          <a:p>
            <a:r>
              <a:rPr lang="en-US"/>
              <a:t>VR=</a:t>
            </a:r>
            <a:r>
              <a:rPr lang="en-US" b="1"/>
              <a:t>Vocational Rehabilitation</a:t>
            </a:r>
            <a:r>
              <a:rPr lang="en-US"/>
              <a:t>-</a:t>
            </a:r>
            <a:r>
              <a:rPr lang="en-US">
                <a:highlight>
                  <a:srgbClr val="FFFF00"/>
                </a:highlight>
              </a:rPr>
              <a:t>ages 14+ </a:t>
            </a:r>
            <a:r>
              <a:rPr lang="en-US"/>
              <a:t>to adults-offers more!</a:t>
            </a:r>
          </a:p>
          <a:p>
            <a:pPr lvl="1"/>
            <a:r>
              <a:rPr lang="en-US"/>
              <a:t>Assessment services, referral services, assistive technology, O&amp;M, and personal assistance services, coaching and family services (mental health counseling) may be accessed </a:t>
            </a:r>
          </a:p>
          <a:p>
            <a:pPr lvl="1"/>
            <a:r>
              <a:rPr lang="en-US"/>
              <a:t>May offer college assistance, higher level credential training </a:t>
            </a:r>
          </a:p>
          <a:p>
            <a:pPr lvl="1"/>
            <a:r>
              <a:rPr lang="en-US"/>
              <a:t>The earlier we move students into VR and begin goal setting the more success we see. </a:t>
            </a:r>
          </a:p>
          <a:p>
            <a:pPr lvl="1"/>
            <a:endParaRPr lang="en-US"/>
          </a:p>
          <a:p>
            <a:pPr lvl="1"/>
            <a:r>
              <a:rPr lang="en-US" b="1"/>
              <a:t>Both</a:t>
            </a:r>
            <a:r>
              <a:rPr lang="en-US"/>
              <a:t> build rapport to prepare for transition to work or training or higher education</a:t>
            </a:r>
          </a:p>
          <a:p>
            <a:pPr marL="393192" lvl="1" indent="0">
              <a:buNone/>
            </a:pPr>
            <a:endParaRPr lang="en-US"/>
          </a:p>
          <a:p>
            <a:r>
              <a:rPr lang="en-US"/>
              <a:t>PLEASE INVITE US TO THE IEP MEETINGS! </a:t>
            </a:r>
          </a:p>
          <a:p>
            <a:pPr lvl="1"/>
            <a:r>
              <a:rPr lang="en-US" sz="1500"/>
              <a:t>Send us reminders- the earlier the better!</a:t>
            </a:r>
          </a:p>
        </p:txBody>
      </p:sp>
      <p:sp>
        <p:nvSpPr>
          <p:cNvPr id="3" name="Title 2">
            <a:extLst>
              <a:ext uri="{FF2B5EF4-FFF2-40B4-BE49-F238E27FC236}">
                <a16:creationId xmlns:a16="http://schemas.microsoft.com/office/drawing/2014/main" id="{90C43FF0-984D-742E-7D25-A449F1ECA143}"/>
              </a:ext>
            </a:extLst>
          </p:cNvPr>
          <p:cNvSpPr>
            <a:spLocks noGrp="1"/>
          </p:cNvSpPr>
          <p:nvPr>
            <p:ph type="title"/>
          </p:nvPr>
        </p:nvSpPr>
        <p:spPr>
          <a:xfrm>
            <a:off x="2322576" y="149352"/>
            <a:ext cx="5980176" cy="1143000"/>
          </a:xfrm>
        </p:spPr>
        <p:txBody>
          <a:bodyPr>
            <a:normAutofit fontScale="90000"/>
          </a:bodyPr>
          <a:lstStyle/>
          <a:p>
            <a:pPr algn="ctr"/>
            <a:r>
              <a:rPr lang="en-US"/>
              <a:t>Connect at age 14 or </a:t>
            </a:r>
            <a:br>
              <a:rPr lang="en-US"/>
            </a:br>
            <a:r>
              <a:rPr lang="en-US"/>
              <a:t>as soon as possible!</a:t>
            </a:r>
          </a:p>
        </p:txBody>
      </p:sp>
    </p:spTree>
    <p:extLst>
      <p:ext uri="{BB962C8B-B14F-4D97-AF65-F5344CB8AC3E}">
        <p14:creationId xmlns:p14="http://schemas.microsoft.com/office/powerpoint/2010/main" val="2240888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nline Media 6" title="2024 National Cyber Signing Day">
            <a:hlinkClick r:id="" action="ppaction://noaction"/>
            <a:extLst>
              <a:ext uri="{FF2B5EF4-FFF2-40B4-BE49-F238E27FC236}">
                <a16:creationId xmlns:a16="http://schemas.microsoft.com/office/drawing/2014/main" id="{B709891F-91D0-513A-D30E-CA5C666C00A0}"/>
              </a:ext>
            </a:extLst>
          </p:cNvPr>
          <p:cNvPicPr>
            <a:picLocks noRot="1" noChangeAspect="1"/>
          </p:cNvPicPr>
          <p:nvPr>
            <a:videoFile r:link="rId1"/>
          </p:nvPr>
        </p:nvPicPr>
        <p:blipFill>
          <a:blip r:embed="rId4"/>
          <a:stretch>
            <a:fillRect/>
          </a:stretch>
        </p:blipFill>
        <p:spPr>
          <a:xfrm>
            <a:off x="781730" y="1229405"/>
            <a:ext cx="7743825" cy="4378778"/>
          </a:xfrm>
          <a:prstGeom prst="rect">
            <a:avLst/>
          </a:prstGeom>
        </p:spPr>
      </p:pic>
    </p:spTree>
    <p:extLst>
      <p:ext uri="{BB962C8B-B14F-4D97-AF65-F5344CB8AC3E}">
        <p14:creationId xmlns:p14="http://schemas.microsoft.com/office/powerpoint/2010/main" val="38886184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8E4BA-0924-DA56-FFF8-5CC5488C374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DB56D97-6EAF-CD5A-2CDE-4C03F74E764B}"/>
              </a:ext>
            </a:extLst>
          </p:cNvPr>
          <p:cNvSpPr>
            <a:spLocks noGrp="1"/>
          </p:cNvSpPr>
          <p:nvPr>
            <p:ph idx="1"/>
          </p:nvPr>
        </p:nvSpPr>
        <p:spPr/>
        <p:txBody>
          <a:bodyPr/>
          <a:lstStyle/>
          <a:p>
            <a:pPr marL="109728" indent="0" algn="ctr">
              <a:buNone/>
            </a:pPr>
            <a:r>
              <a:rPr lang="en-US" sz="4000"/>
              <a:t>What kinds of assessments do you perform</a:t>
            </a:r>
          </a:p>
          <a:p>
            <a:pPr marL="109728" indent="0" algn="ctr">
              <a:buNone/>
            </a:pPr>
            <a:r>
              <a:rPr lang="en-US" sz="4000"/>
              <a:t> to determine career readiness and independent living needs?</a:t>
            </a:r>
          </a:p>
          <a:p>
            <a:pPr marL="109728" indent="0" algn="ctr">
              <a:buNone/>
            </a:pPr>
            <a:endParaRPr lang="en-US"/>
          </a:p>
        </p:txBody>
      </p:sp>
      <p:sp>
        <p:nvSpPr>
          <p:cNvPr id="3" name="Title 2">
            <a:extLst>
              <a:ext uri="{FF2B5EF4-FFF2-40B4-BE49-F238E27FC236}">
                <a16:creationId xmlns:a16="http://schemas.microsoft.com/office/drawing/2014/main" id="{D297ADBF-EF44-86A4-EABA-75932947E4BD}"/>
              </a:ext>
            </a:extLst>
          </p:cNvPr>
          <p:cNvSpPr>
            <a:spLocks noGrp="1"/>
          </p:cNvSpPr>
          <p:nvPr>
            <p:ph type="title"/>
          </p:nvPr>
        </p:nvSpPr>
        <p:spPr/>
        <p:txBody>
          <a:bodyPr/>
          <a:lstStyle/>
          <a:p>
            <a:pPr algn="ctr"/>
            <a:r>
              <a:rPr lang="en-US"/>
              <a:t>Question 3</a:t>
            </a:r>
          </a:p>
        </p:txBody>
      </p:sp>
    </p:spTree>
    <p:extLst>
      <p:ext uri="{BB962C8B-B14F-4D97-AF65-F5344CB8AC3E}">
        <p14:creationId xmlns:p14="http://schemas.microsoft.com/office/powerpoint/2010/main" val="333260639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BVI Templat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extLst>
    <a:ext uri="{05A4C25C-085E-4340-85A3-A5531E510DB2}">
      <thm15:themeFamily xmlns:thm15="http://schemas.microsoft.com/office/thememl/2012/main" name="VIB Official Template.potx" id="{A512DEAA-4766-4992-A25E-DF526964E977}" vid="{CD6E431C-FD93-4196-A9C5-5F67F007AEB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620ae5a9-4ec1-4fa0-8641-5d9f386c7309}" enabled="0" method="" siteId="{620ae5a9-4ec1-4fa0-8641-5d9f386c7309}" removed="1"/>
</clbl:labelList>
</file>

<file path=docProps/app.xml><?xml version="1.0" encoding="utf-8"?>
<Properties xmlns="http://schemas.openxmlformats.org/officeDocument/2006/extended-properties" xmlns:vt="http://schemas.openxmlformats.org/officeDocument/2006/docPropsVTypes">
  <Template>VRCBVI Official Template</Template>
  <TotalTime>0</TotalTime>
  <Words>1077</Words>
  <Application>Microsoft Office PowerPoint</Application>
  <PresentationFormat>On-screen Show (4:3)</PresentationFormat>
  <Paragraphs>141</Paragraphs>
  <Slides>28</Slides>
  <Notes>15</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Aptos</vt:lpstr>
      <vt:lpstr>High Tower Text</vt:lpstr>
      <vt:lpstr>Lucida Sans Unicode</vt:lpstr>
      <vt:lpstr>Verdana</vt:lpstr>
      <vt:lpstr>Wingdings 2</vt:lpstr>
      <vt:lpstr>Wingdings 3</vt:lpstr>
      <vt:lpstr>DBVI Template</vt:lpstr>
      <vt:lpstr>Have Questions?   We have answers! </vt:lpstr>
      <vt:lpstr>Let’s Get to Know one another!</vt:lpstr>
      <vt:lpstr>PowerPoint Presentation</vt:lpstr>
      <vt:lpstr>Question 1</vt:lpstr>
      <vt:lpstr>Together we help students succeed</vt:lpstr>
      <vt:lpstr>Question 2</vt:lpstr>
      <vt:lpstr>Connect at age 14 or  as soon as possible!</vt:lpstr>
      <vt:lpstr>PowerPoint Presentation</vt:lpstr>
      <vt:lpstr>Question 3</vt:lpstr>
      <vt:lpstr>PowerPoint Presentation</vt:lpstr>
      <vt:lpstr>Question 4</vt:lpstr>
      <vt:lpstr>PowerPoint Presentation</vt:lpstr>
      <vt:lpstr>Question 5</vt:lpstr>
      <vt:lpstr>PowerPoint Presentation</vt:lpstr>
      <vt:lpstr>PowerPoint Presentation</vt:lpstr>
      <vt:lpstr>Question 6</vt:lpstr>
      <vt:lpstr>PowerPoint Presentation</vt:lpstr>
      <vt:lpstr>DBVI Student &amp; Transition Webpage</vt:lpstr>
      <vt:lpstr>Question 7</vt:lpstr>
      <vt:lpstr>Question 8</vt:lpstr>
      <vt:lpstr>PowerPoint Presentation</vt:lpstr>
      <vt:lpstr>Question 9</vt:lpstr>
      <vt:lpstr>PowerPoint Presentation</vt:lpstr>
      <vt:lpstr>Question 10</vt:lpstr>
      <vt:lpstr>Communication! </vt:lpstr>
      <vt:lpstr>PowerPoint Presentation</vt:lpstr>
      <vt:lpstr>Bonus Question for You!</vt:lpstr>
      <vt:lpstr>Questions? Reach out! </vt:lpstr>
    </vt:vector>
  </TitlesOfParts>
  <Company>Virginia IT Infrastructure Partnership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Collette, Jessica (DBVI)</dc:creator>
  <cp:lastModifiedBy>Harris, Tish (DBVI)</cp:lastModifiedBy>
  <cp:revision>2</cp:revision>
  <dcterms:created xsi:type="dcterms:W3CDTF">2022-12-09T15:44:59Z</dcterms:created>
  <dcterms:modified xsi:type="dcterms:W3CDTF">2026-03-12T15:28:36Z</dcterms:modified>
</cp:coreProperties>
</file>